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Canva Sans Bold" panose="020B0604020202020204" charset="0"/>
      <p:regular r:id="rId43"/>
    </p:embeddedFont>
    <p:embeddedFont>
      <p:font typeface="Public Sans" panose="020B0604020202020204" charset="0"/>
      <p:regular r:id="rId44"/>
    </p:embeddedFont>
    <p:embeddedFont>
      <p:font typeface="Public Sans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2221" y="1221493"/>
            <a:ext cx="7832374" cy="8186913"/>
            <a:chOff x="0" y="0"/>
            <a:chExt cx="10443166" cy="10915884"/>
          </a:xfrm>
        </p:grpSpPr>
        <p:sp>
          <p:nvSpPr>
            <p:cNvPr id="3" name="TextBox 3"/>
            <p:cNvSpPr txBox="1"/>
            <p:nvPr/>
          </p:nvSpPr>
          <p:spPr>
            <a:xfrm>
              <a:off x="127000" y="998418"/>
              <a:ext cx="10316166" cy="7811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40"/>
                </a:lnSpc>
              </a:pPr>
              <a:r>
                <a:rPr lang="en-US" sz="10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Study Project on ROGC Furnace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9775001"/>
              <a:ext cx="10316166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Submitted by - SAHIL MOHAL </a:t>
              </a:r>
            </a:p>
            <a:p>
              <a:pPr algn="l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EP ID - 19604387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-66675"/>
              <a:ext cx="10316166" cy="56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9148932"/>
              <a:ext cx="10316166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295842" y="-407980"/>
            <a:ext cx="9041376" cy="12991004"/>
          </a:xfrm>
          <a:custGeom>
            <a:avLst/>
            <a:gdLst/>
            <a:ahLst/>
            <a:cxnLst/>
            <a:rect l="l" t="t" r="r" b="b"/>
            <a:pathLst>
              <a:path w="9041376" h="12991004">
                <a:moveTo>
                  <a:pt x="0" y="0"/>
                </a:moveTo>
                <a:lnTo>
                  <a:pt x="9041376" y="0"/>
                </a:lnTo>
                <a:lnTo>
                  <a:pt x="9041376" y="12991004"/>
                </a:lnTo>
                <a:lnTo>
                  <a:pt x="0" y="12991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814" r="-5176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1405" y="1942707"/>
            <a:ext cx="1275386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453825" y="363079"/>
            <a:ext cx="10570726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 b="1">
                <a:solidFill>
                  <a:srgbClr val="E058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Convection Section - Design Parameters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AF88F4-00EB-1DCF-1A60-059A9E0A6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54092"/>
              </p:ext>
            </p:extLst>
          </p:nvPr>
        </p:nvGraphicFramePr>
        <p:xfrm>
          <a:off x="3733800" y="2112152"/>
          <a:ext cx="9600565" cy="7684945"/>
        </p:xfrm>
        <a:graphic>
          <a:graphicData uri="http://schemas.openxmlformats.org/drawingml/2006/table">
            <a:tbl>
              <a:tblPr/>
              <a:tblGrid>
                <a:gridCol w="1920113">
                  <a:extLst>
                    <a:ext uri="{9D8B030D-6E8A-4147-A177-3AD203B41FA5}">
                      <a16:colId xmlns:a16="http://schemas.microsoft.com/office/drawing/2014/main" val="3907050188"/>
                    </a:ext>
                  </a:extLst>
                </a:gridCol>
                <a:gridCol w="1920113">
                  <a:extLst>
                    <a:ext uri="{9D8B030D-6E8A-4147-A177-3AD203B41FA5}">
                      <a16:colId xmlns:a16="http://schemas.microsoft.com/office/drawing/2014/main" val="4117734765"/>
                    </a:ext>
                  </a:extLst>
                </a:gridCol>
                <a:gridCol w="1920113">
                  <a:extLst>
                    <a:ext uri="{9D8B030D-6E8A-4147-A177-3AD203B41FA5}">
                      <a16:colId xmlns:a16="http://schemas.microsoft.com/office/drawing/2014/main" val="2370989036"/>
                    </a:ext>
                  </a:extLst>
                </a:gridCol>
                <a:gridCol w="1920113">
                  <a:extLst>
                    <a:ext uri="{9D8B030D-6E8A-4147-A177-3AD203B41FA5}">
                      <a16:colId xmlns:a16="http://schemas.microsoft.com/office/drawing/2014/main" val="1721402343"/>
                    </a:ext>
                  </a:extLst>
                </a:gridCol>
                <a:gridCol w="1920113">
                  <a:extLst>
                    <a:ext uri="{9D8B030D-6E8A-4147-A177-3AD203B41FA5}">
                      <a16:colId xmlns:a16="http://schemas.microsoft.com/office/drawing/2014/main" val="3195516860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FFFFF"/>
                          </a:solidFill>
                          <a:effectLst/>
                        </a:rPr>
                        <a:t>Equipment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FFFFF"/>
                          </a:solidFill>
                          <a:effectLst/>
                        </a:rPr>
                        <a:t>Inlet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FFFFF"/>
                          </a:solidFill>
                          <a:effectLst/>
                        </a:rPr>
                        <a:t>Tubes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FFFFF"/>
                          </a:solidFill>
                          <a:effectLst/>
                        </a:rPr>
                        <a:t>Outlet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err="1">
                          <a:solidFill>
                            <a:srgbClr val="FFFFFF"/>
                          </a:solidFill>
                          <a:effectLst/>
                        </a:rPr>
                        <a:t>Tubesheets</a:t>
                      </a:r>
                      <a:r>
                        <a:rPr lang="en-IN" sz="1800" b="1" dirty="0">
                          <a:solidFill>
                            <a:srgbClr val="FFFFFF"/>
                          </a:solidFill>
                          <a:effectLst/>
                        </a:rPr>
                        <a:t> (Bottom/Top)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33506"/>
                  </a:ext>
                </a:extLst>
              </a:tr>
              <a:tr h="99520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DM</a:t>
                      </a:r>
                      <a:endParaRPr lang="en-IN" sz="18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Demin water pre-heater</a:t>
                      </a:r>
                      <a:endParaRPr lang="en-IN" sz="1800" b="1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0" i="0" dirty="0">
                          <a:solidFill>
                            <a:srgbClr val="000000"/>
                          </a:solidFill>
                          <a:effectLst/>
                        </a:rPr>
                        <a:t>SS316L</a:t>
                      </a:r>
                      <a:endParaRPr lang="en-IN" sz="1800" dirty="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0" i="0" dirty="0">
                          <a:solidFill>
                            <a:srgbClr val="000000"/>
                          </a:solidFill>
                          <a:effectLst/>
                        </a:rPr>
                        <a:t>135°C / 23 kg/cm²g</a:t>
                      </a:r>
                      <a:endParaRPr lang="en-IN" sz="1800" dirty="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SS316L / fins – 18Cr8Ni</a:t>
                      </a:r>
                      <a:endParaRPr lang="fr-F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fins - 360°C</a:t>
                      </a:r>
                      <a:endParaRPr lang="fr-F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0" i="0">
                          <a:solidFill>
                            <a:srgbClr val="000000"/>
                          </a:solidFill>
                          <a:effectLst/>
                        </a:rPr>
                        <a:t>SS316L</a:t>
                      </a:r>
                      <a:endParaRPr lang="en-IN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0" i="0">
                          <a:solidFill>
                            <a:srgbClr val="000000"/>
                          </a:solidFill>
                          <a:effectLst/>
                        </a:rPr>
                        <a:t>165°C / 23 kg/cm²g</a:t>
                      </a:r>
                      <a:endParaRPr lang="en-IN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</a:rPr>
                        <a:t>360 / 360°C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1860"/>
                  </a:ext>
                </a:extLst>
              </a:tr>
              <a:tr h="84231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 dirty="0">
                          <a:solidFill>
                            <a:srgbClr val="000000"/>
                          </a:solidFill>
                          <a:effectLst/>
                        </a:rPr>
                        <a:t>FPH</a:t>
                      </a:r>
                      <a:endParaRPr lang="en-IN" sz="1800" b="1" dirty="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 dirty="0">
                          <a:solidFill>
                            <a:srgbClr val="000000"/>
                          </a:solidFill>
                          <a:effectLst/>
                        </a:rPr>
                        <a:t>Feed pre-heater</a:t>
                      </a:r>
                      <a:endParaRPr lang="en-IN" sz="1800" b="1" dirty="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CS</a:t>
                      </a:r>
                      <a:endParaRPr lang="en-US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400°C / 8.1 kg/cm²g</a:t>
                      </a:r>
                      <a:endParaRPr lang="en-US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CS / fins</a:t>
                      </a:r>
                      <a:endParaRPr lang="fr-F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fins - 400°C</a:t>
                      </a:r>
                      <a:endParaRPr lang="fr-F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CS</a:t>
                      </a:r>
                      <a:endParaRPr lang="en-US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400°C / 8.1 kg/cm²g</a:t>
                      </a:r>
                      <a:endParaRPr lang="en-US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</a:rPr>
                        <a:t>400 / 400°C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141502"/>
                  </a:ext>
                </a:extLst>
              </a:tr>
              <a:tr h="84231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ECO</a:t>
                      </a:r>
                      <a:endParaRPr lang="en-IN" sz="18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Economizer</a:t>
                      </a:r>
                      <a:endParaRPr lang="en-IN" sz="1800" b="1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CS</a:t>
                      </a:r>
                      <a:endParaRPr lang="en-US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330°C / 129 kg/cm²g</a:t>
                      </a:r>
                      <a:endParaRPr lang="en-US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CC / fins CS</a:t>
                      </a:r>
                      <a:endParaRPr lang="fr-F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fins 415°C</a:t>
                      </a:r>
                      <a:endParaRPr lang="fr-F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CS</a:t>
                      </a:r>
                      <a:endParaRPr lang="en-US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330°C / 129 kg/cm²g</a:t>
                      </a:r>
                      <a:endParaRPr lang="en-US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475 / 300°C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090105"/>
                  </a:ext>
                </a:extLst>
              </a:tr>
              <a:tr h="84231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HTC-1</a:t>
                      </a:r>
                      <a:endParaRPr lang="en-IN" sz="18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Feed &amp; Steam pre-heater</a:t>
                      </a:r>
                      <a:endParaRPr lang="en-IN" sz="1800" b="1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nn-NO" sz="1800" b="0" i="0">
                          <a:solidFill>
                            <a:srgbClr val="000000"/>
                          </a:solidFill>
                          <a:effectLst/>
                        </a:rPr>
                        <a:t>2.25Cr</a:t>
                      </a:r>
                      <a:endParaRPr lang="nn-NO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nn-NO" sz="1800" b="0" i="0">
                          <a:solidFill>
                            <a:srgbClr val="000000"/>
                          </a:solidFill>
                          <a:effectLst/>
                        </a:rPr>
                        <a:t>360°C / 7.0 kg/cm²g</a:t>
                      </a:r>
                      <a:endParaRPr lang="nn-NO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P22 / fins 11–13Cr</a:t>
                      </a:r>
                      <a:endParaRPr lang="fr-F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fr-FR" sz="1800" b="0" i="0">
                          <a:solidFill>
                            <a:srgbClr val="000000"/>
                          </a:solidFill>
                          <a:effectLst/>
                        </a:rPr>
                        <a:t>fins 635°C</a:t>
                      </a:r>
                      <a:endParaRPr lang="fr-F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nn-NO" sz="1800" b="0" i="0">
                          <a:solidFill>
                            <a:srgbClr val="000000"/>
                          </a:solidFill>
                          <a:effectLst/>
                        </a:rPr>
                        <a:t>2.25Cr</a:t>
                      </a:r>
                      <a:endParaRPr lang="nn-NO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nn-NO" sz="1800" b="0" i="0">
                          <a:solidFill>
                            <a:srgbClr val="000000"/>
                          </a:solidFill>
                          <a:effectLst/>
                        </a:rPr>
                        <a:t>525°C / 7.0 kg/cm²g</a:t>
                      </a:r>
                      <a:endParaRPr lang="nn-NO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650 / 620°C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487545"/>
                  </a:ext>
                </a:extLst>
              </a:tr>
              <a:tr h="134771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HPSSH-I</a:t>
                      </a:r>
                      <a:endParaRPr lang="en-IN" sz="18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Steam super-heater</a:t>
                      </a:r>
                      <a:endParaRPr lang="en-IN" sz="1800" b="1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CS</a:t>
                      </a:r>
                      <a:endParaRPr lang="en-US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</a:rPr>
                        <a:t>330°C / 125 kg/cm²g</a:t>
                      </a:r>
                      <a:endParaRPr lang="en-US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0" i="0">
                          <a:solidFill>
                            <a:srgbClr val="000000"/>
                          </a:solidFill>
                          <a:effectLst/>
                        </a:rPr>
                        <a:t>1.25Cr 0.5Mo (P11)</a:t>
                      </a:r>
                      <a:endParaRPr lang="en-IN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0" i="0">
                          <a:solidFill>
                            <a:srgbClr val="000000"/>
                          </a:solidFill>
                          <a:effectLst/>
                        </a:rPr>
                        <a:t>SS347H / fins 18Cr8Ni</a:t>
                      </a:r>
                      <a:endParaRPr lang="en-IN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0" i="0">
                          <a:solidFill>
                            <a:srgbClr val="000000"/>
                          </a:solidFill>
                          <a:effectLst/>
                        </a:rPr>
                        <a:t>fins - 635°C</a:t>
                      </a:r>
                      <a:endParaRPr lang="en-IN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SS347H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530°C / 125 kg/cm²g</a:t>
                      </a:r>
                      <a:endParaRPr lang="pt-B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760 / 675°C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19504"/>
                  </a:ext>
                </a:extLst>
              </a:tr>
              <a:tr h="84231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HPSSH-II</a:t>
                      </a:r>
                      <a:endParaRPr lang="en-IN" sz="18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Steam super-heater</a:t>
                      </a:r>
                      <a:endParaRPr lang="en-IN" sz="1800" b="1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SS347H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530°C / 125 kg/cm²g</a:t>
                      </a:r>
                      <a:endParaRPr lang="pt-B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SS347H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645°C / 125 kg/cm²g</a:t>
                      </a:r>
                      <a:endParaRPr lang="pt-B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SS347H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540°C / 125 kg/cm²g</a:t>
                      </a:r>
                      <a:endParaRPr lang="pt-B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875 / 800°C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956400"/>
                  </a:ext>
                </a:extLst>
              </a:tr>
              <a:tr h="109501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HTC-II</a:t>
                      </a:r>
                      <a:endParaRPr lang="en-IN" sz="18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800" b="1" i="0">
                          <a:solidFill>
                            <a:srgbClr val="000000"/>
                          </a:solidFill>
                          <a:effectLst/>
                        </a:rPr>
                        <a:t>Feed &amp; Steam pre-heater</a:t>
                      </a:r>
                      <a:endParaRPr lang="en-IN" sz="1800" b="1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nn-NO" sz="1800" b="0" i="0">
                          <a:solidFill>
                            <a:srgbClr val="000000"/>
                          </a:solidFill>
                          <a:effectLst/>
                        </a:rPr>
                        <a:t>2.25Cr</a:t>
                      </a:r>
                      <a:endParaRPr lang="nn-NO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nn-NO" sz="1800" b="0" i="0">
                          <a:solidFill>
                            <a:srgbClr val="000000"/>
                          </a:solidFill>
                          <a:effectLst/>
                        </a:rPr>
                        <a:t>525°C / 6.5 kg/cm²g</a:t>
                      </a:r>
                      <a:endParaRPr lang="nn-NO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SS347H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20Cr33Ni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950°C / 6.5 kg/cm²g</a:t>
                      </a:r>
                      <a:endParaRPr lang="pt-B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SS347H</a:t>
                      </a:r>
                      <a:endParaRPr lang="pt-BR" sz="18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pt-BR" sz="1800" b="0" i="0">
                          <a:solidFill>
                            <a:srgbClr val="000000"/>
                          </a:solidFill>
                          <a:effectLst/>
                        </a:rPr>
                        <a:t>780°C / 6.5 kg/cm²g</a:t>
                      </a:r>
                      <a:endParaRPr lang="pt-BR" sz="1800">
                        <a:effectLst/>
                      </a:endParaRP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</a:rPr>
                        <a:t>1180 / 935°C</a:t>
                      </a:r>
                    </a:p>
                  </a:txBody>
                  <a:tcPr marL="50786" marR="50786" marT="25393" marB="25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30998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2BF74D4C-F5B4-31F4-A2FE-48C9F1B92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r="-2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23683" y="3521718"/>
            <a:ext cx="5517891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045534" y="1822078"/>
            <a:ext cx="10056195" cy="557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There are 48 bottom burners(24 are pilot burners ) and 48 side burners (24 on each side ).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They are flat flamed i.e uniform heat distribution</a:t>
            </a:r>
          </a:p>
          <a:p>
            <a:pPr algn="l">
              <a:lnSpc>
                <a:spcPts val="3987"/>
              </a:lnSpc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</a:t>
            </a: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Max available combustion air pressure at burner – Atmospheric.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Allowable Emissions are – Nox , CO, Sox and particulates .</a:t>
            </a:r>
          </a:p>
          <a:p>
            <a:pPr algn="l">
              <a:lnSpc>
                <a:spcPts val="5305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3683" y="1922645"/>
            <a:ext cx="551789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BURNERS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3683" y="3993720"/>
            <a:ext cx="5517891" cy="123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52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They provide the heat source by combusting fuel(Methane ) in presence of air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3193" y="8065826"/>
            <a:ext cx="15181615" cy="82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52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GLSF-8 burners are low-NOx, floor-fired burners widely used due to their high efficiency, stable flame characteristics, and environmentally compliant design </a:t>
            </a:r>
          </a:p>
        </p:txBody>
      </p:sp>
      <p:sp>
        <p:nvSpPr>
          <p:cNvPr id="8" name="Freeform 8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r="-2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45534" y="2092198"/>
            <a:ext cx="10056195" cy="6576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Tubes carrying hydrocarbon feed are placed in the radiant section to absorb heat through radiation.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These are typically made of high-temperature resistants Ni, Cr Alloys . There are total 40 no’s W coil which consist 160 no’s of Tubes per Furnace .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flow pass thru a venturi nozzle into the radiant coils .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Residual time :-  Propane – 0.55 sec , Ethane -0.65 sec</a:t>
            </a:r>
          </a:p>
          <a:p>
            <a:pPr algn="l">
              <a:lnSpc>
                <a:spcPts val="5305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23683" y="1860178"/>
            <a:ext cx="5517891" cy="3085528"/>
            <a:chOff x="0" y="0"/>
            <a:chExt cx="7357188" cy="4114038"/>
          </a:xfrm>
        </p:grpSpPr>
        <p:sp>
          <p:nvSpPr>
            <p:cNvPr id="5" name="AutoShape 5"/>
            <p:cNvSpPr/>
            <p:nvPr/>
          </p:nvSpPr>
          <p:spPr>
            <a:xfrm>
              <a:off x="0" y="4044188"/>
              <a:ext cx="7357188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7357188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RADIANT COILS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r="-23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5517891" cy="1713928"/>
            <a:chOff x="0" y="0"/>
            <a:chExt cx="7357188" cy="2285238"/>
          </a:xfrm>
        </p:grpSpPr>
        <p:sp>
          <p:nvSpPr>
            <p:cNvPr id="4" name="AutoShape 4"/>
            <p:cNvSpPr/>
            <p:nvPr/>
          </p:nvSpPr>
          <p:spPr>
            <a:xfrm>
              <a:off x="0" y="2215388"/>
              <a:ext cx="4278199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735718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TLE’s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913284"/>
            <a:ext cx="4520682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Double tube heat exchangers designed to recover heat from hot cracked gases exiting the radiant section.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72346" y="2061897"/>
            <a:ext cx="9363853" cy="3645725"/>
            <a:chOff x="0" y="0"/>
            <a:chExt cx="12485138" cy="486096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0760670" cy="668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9"/>
                </a:lnSpc>
              </a:pPr>
              <a:r>
                <a:rPr lang="en-US" sz="3099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Working Principle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16"/>
              <a:ext cx="12485138" cy="4003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Hot process gas flows through inner tubes</a:t>
              </a:r>
            </a:p>
            <a:p>
              <a:pPr algn="l">
                <a:lnSpc>
                  <a:spcPts val="3406"/>
                </a:lnSpc>
              </a:pPr>
              <a:endPara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Boiler feedwater flows in annular space between inner and outer tubes</a:t>
              </a:r>
            </a:p>
            <a:p>
              <a:pPr algn="l">
                <a:lnSpc>
                  <a:spcPts val="3406"/>
                </a:lnSpc>
              </a:pPr>
              <a:endPara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Generates high-pressure steam</a:t>
              </a:r>
            </a:p>
            <a:p>
              <a:pPr algn="l">
                <a:lnSpc>
                  <a:spcPts val="3406"/>
                </a:lnSpc>
              </a:pPr>
              <a:endPara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19956" y="6346524"/>
            <a:ext cx="8070503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Types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72346" y="6579252"/>
            <a:ext cx="9363853" cy="215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endParaRPr/>
          </a:p>
          <a:p>
            <a:pPr marL="565769" lvl="1" indent="-282885" algn="l">
              <a:lnSpc>
                <a:spcPts val="3406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PTLE: Primary Transfer Line Exchanger</a:t>
            </a:r>
          </a:p>
          <a:p>
            <a:pPr marL="565769" lvl="1" indent="-282885" algn="l">
              <a:lnSpc>
                <a:spcPts val="3406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STLE: Secondary Transfer Line Exchanger</a:t>
            </a:r>
          </a:p>
          <a:p>
            <a:pPr marL="565769" lvl="1" indent="-282885" algn="l">
              <a:lnSpc>
                <a:spcPts val="3406"/>
              </a:lnSpc>
              <a:buFont typeface="Arial"/>
              <a:buChar char="•"/>
            </a:pPr>
            <a:r>
              <a: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TTLE: Tertiary Transfer Line Exchanger</a:t>
            </a:r>
          </a:p>
          <a:p>
            <a:pPr algn="l">
              <a:lnSpc>
                <a:spcPts val="3406"/>
              </a:lnSpc>
            </a:pPr>
            <a:endParaRPr lang="en-US" sz="262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r="-2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5640" y="2680605"/>
            <a:ext cx="12542228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32760" y="7418238"/>
            <a:ext cx="8572302" cy="2129642"/>
          </a:xfrm>
          <a:custGeom>
            <a:avLst/>
            <a:gdLst/>
            <a:ahLst/>
            <a:cxnLst/>
            <a:rect l="l" t="t" r="r" b="b"/>
            <a:pathLst>
              <a:path w="8572302" h="2129642">
                <a:moveTo>
                  <a:pt x="0" y="0"/>
                </a:moveTo>
                <a:lnTo>
                  <a:pt x="8572302" y="0"/>
                </a:lnTo>
                <a:lnTo>
                  <a:pt x="8572302" y="2129642"/>
                </a:lnTo>
                <a:lnTo>
                  <a:pt x="0" y="212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20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5640" y="1226142"/>
            <a:ext cx="1022650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STEAMDRUM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2992" y="1530942"/>
            <a:ext cx="568443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(Vendor- Thermax Limited Boiler and heater Group)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0990" y="5381063"/>
            <a:ext cx="9363853" cy="4074350"/>
            <a:chOff x="0" y="0"/>
            <a:chExt cx="12485138" cy="543246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0760670" cy="668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9"/>
                </a:lnSpc>
              </a:pPr>
              <a:r>
                <a:rPr lang="en-US" sz="3099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Design Data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16"/>
              <a:ext cx="12485138" cy="4575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Steam Flow Rate Out -92228 kg/h</a:t>
              </a:r>
            </a:p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Operating Pressure – 109.6 kg/cm2 (design P -125 kg/cm2)</a:t>
              </a:r>
            </a:p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Operating Temperature -317 degrees C (max 330 degrees C)</a:t>
              </a:r>
            </a:p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Volume -37 m3</a:t>
              </a:r>
            </a:p>
            <a:p>
              <a:pPr marL="565769" lvl="1" indent="-282885" algn="l">
                <a:lnSpc>
                  <a:spcPts val="3406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Insulation Thickness-165mm</a:t>
              </a:r>
            </a:p>
            <a:p>
              <a:pPr algn="l">
                <a:lnSpc>
                  <a:spcPts val="3406"/>
                </a:lnSpc>
              </a:pPr>
              <a:endParaRPr lang="en-US" sz="26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6187" y="3285502"/>
            <a:ext cx="151536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Acts as a reservoir for water and steam separation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Gets pre heated Steam from Economiser and steam generated in TLE’s at 310 degrees 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" r="-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7313" y="0"/>
            <a:ext cx="8040687" cy="10287000"/>
          </a:xfrm>
          <a:custGeom>
            <a:avLst/>
            <a:gdLst/>
            <a:ahLst/>
            <a:cxnLst/>
            <a:rect l="l" t="t" r="r" b="b"/>
            <a:pathLst>
              <a:path w="8040687" h="10287000">
                <a:moveTo>
                  <a:pt x="0" y="0"/>
                </a:moveTo>
                <a:lnTo>
                  <a:pt x="8040687" y="0"/>
                </a:lnTo>
                <a:lnTo>
                  <a:pt x="80406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" r="-13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76875" y="2693049"/>
            <a:ext cx="5517891" cy="4457128"/>
            <a:chOff x="0" y="0"/>
            <a:chExt cx="7357188" cy="5942838"/>
          </a:xfrm>
        </p:grpSpPr>
        <p:sp>
          <p:nvSpPr>
            <p:cNvPr id="6" name="AutoShape 6"/>
            <p:cNvSpPr/>
            <p:nvPr/>
          </p:nvSpPr>
          <p:spPr>
            <a:xfrm>
              <a:off x="0" y="5872988"/>
              <a:ext cx="7357188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357188" cy="549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Process FLow Diagram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8204" y="1401305"/>
            <a:ext cx="107228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Coil </a:t>
            </a: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Revamping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181" y="4912256"/>
            <a:ext cx="5080137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 ROGC plant , total 6 main furnaces are having  Kubota make coils :-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6181" y="4867275"/>
            <a:ext cx="502300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 u="sng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Previous Coil Configuration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0F2A5F-7F2F-0FB5-082F-9B34722E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4292"/>
              </p:ext>
            </p:extLst>
          </p:nvPr>
        </p:nvGraphicFramePr>
        <p:xfrm>
          <a:off x="7543800" y="4076700"/>
          <a:ext cx="8480444" cy="5089261"/>
        </p:xfrm>
        <a:graphic>
          <a:graphicData uri="http://schemas.openxmlformats.org/drawingml/2006/table">
            <a:tbl>
              <a:tblPr/>
              <a:tblGrid>
                <a:gridCol w="1211492">
                  <a:extLst>
                    <a:ext uri="{9D8B030D-6E8A-4147-A177-3AD203B41FA5}">
                      <a16:colId xmlns:a16="http://schemas.microsoft.com/office/drawing/2014/main" val="839893632"/>
                    </a:ext>
                  </a:extLst>
                </a:gridCol>
                <a:gridCol w="1211492">
                  <a:extLst>
                    <a:ext uri="{9D8B030D-6E8A-4147-A177-3AD203B41FA5}">
                      <a16:colId xmlns:a16="http://schemas.microsoft.com/office/drawing/2014/main" val="1209680900"/>
                    </a:ext>
                  </a:extLst>
                </a:gridCol>
                <a:gridCol w="1211492">
                  <a:extLst>
                    <a:ext uri="{9D8B030D-6E8A-4147-A177-3AD203B41FA5}">
                      <a16:colId xmlns:a16="http://schemas.microsoft.com/office/drawing/2014/main" val="573621479"/>
                    </a:ext>
                  </a:extLst>
                </a:gridCol>
                <a:gridCol w="1211492">
                  <a:extLst>
                    <a:ext uri="{9D8B030D-6E8A-4147-A177-3AD203B41FA5}">
                      <a16:colId xmlns:a16="http://schemas.microsoft.com/office/drawing/2014/main" val="326561388"/>
                    </a:ext>
                  </a:extLst>
                </a:gridCol>
                <a:gridCol w="1211492">
                  <a:extLst>
                    <a:ext uri="{9D8B030D-6E8A-4147-A177-3AD203B41FA5}">
                      <a16:colId xmlns:a16="http://schemas.microsoft.com/office/drawing/2014/main" val="2645489822"/>
                    </a:ext>
                  </a:extLst>
                </a:gridCol>
                <a:gridCol w="1211492">
                  <a:extLst>
                    <a:ext uri="{9D8B030D-6E8A-4147-A177-3AD203B41FA5}">
                      <a16:colId xmlns:a16="http://schemas.microsoft.com/office/drawing/2014/main" val="1855969449"/>
                    </a:ext>
                  </a:extLst>
                </a:gridCol>
                <a:gridCol w="1211492">
                  <a:extLst>
                    <a:ext uri="{9D8B030D-6E8A-4147-A177-3AD203B41FA5}">
                      <a16:colId xmlns:a16="http://schemas.microsoft.com/office/drawing/2014/main" val="592024085"/>
                    </a:ext>
                  </a:extLst>
                </a:gridCol>
              </a:tblGrid>
              <a:tr h="476920"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inlet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#1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#2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#3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#4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outlet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77649"/>
                  </a:ext>
                </a:extLst>
              </a:tr>
              <a:tr h="716853"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material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18Cr10NiNb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25Cr35NiNb MA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25Cr35NiNb MA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35Cr45NiNb MA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35Cr45NiNb MA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20Cr33NiNb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98598"/>
                  </a:ext>
                </a:extLst>
              </a:tr>
              <a:tr h="753971"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ID x MSW (mm)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90 x 7.0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90 x 7.0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90 x 7.0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100 x 7.0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700" b="0" i="0">
                          <a:solidFill>
                            <a:srgbClr val="000000"/>
                          </a:solidFill>
                          <a:effectLst/>
                        </a:rPr>
                        <a:t>100 x 7.0</a:t>
                      </a:r>
                      <a:endParaRPr lang="en-IN" sz="1700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en-IN" sz="1700" b="0" i="0">
                          <a:solidFill>
                            <a:srgbClr val="000000"/>
                          </a:solidFill>
                          <a:effectLst/>
                        </a:rPr>
                        <a:t>100 x 8.0</a:t>
                      </a:r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100 x 8.0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878705"/>
                  </a:ext>
                </a:extLst>
              </a:tr>
              <a:tr h="476920"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DT (°C)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780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1080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1080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1115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1115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910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824053"/>
                  </a:ext>
                </a:extLst>
              </a:tr>
              <a:tr h="753971"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DP (kg/cm2g)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6.5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4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3.9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3.6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3.3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3.3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948071"/>
                  </a:ext>
                </a:extLst>
              </a:tr>
              <a:tr h="716853"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TMT (SOR) °C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966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976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992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1002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95690"/>
                  </a:ext>
                </a:extLst>
              </a:tr>
              <a:tr h="716853">
                <a:tc>
                  <a:txBody>
                    <a:bodyPr/>
                    <a:lstStyle/>
                    <a:p>
                      <a:r>
                        <a:rPr lang="en-IN" sz="1700" b="1">
                          <a:effectLst/>
                        </a:rPr>
                        <a:t>TMT (EOR) °C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1011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1042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1065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effectLst/>
                        </a:rPr>
                        <a:t>1092</a:t>
                      </a: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65754"/>
                  </a:ext>
                </a:extLst>
              </a:tr>
              <a:tr h="476920"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 dirty="0">
                        <a:effectLst/>
                      </a:endParaRPr>
                    </a:p>
                  </a:txBody>
                  <a:tcPr marL="84067" marR="84067" marT="42034" marB="42034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676678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FE3BDA6-2FFA-E02E-6DB5-2DE92F911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9" y="4639999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6493" y="1769999"/>
            <a:ext cx="5459757" cy="3993221"/>
          </a:xfrm>
          <a:custGeom>
            <a:avLst/>
            <a:gdLst/>
            <a:ahLst/>
            <a:cxnLst/>
            <a:rect l="l" t="t" r="r" b="b"/>
            <a:pathLst>
              <a:path w="5459757" h="3993221">
                <a:moveTo>
                  <a:pt x="0" y="0"/>
                </a:moveTo>
                <a:lnTo>
                  <a:pt x="5459757" y="0"/>
                </a:lnTo>
                <a:lnTo>
                  <a:pt x="5459757" y="3993221"/>
                </a:lnTo>
                <a:lnTo>
                  <a:pt x="0" y="399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950343" y="1245509"/>
            <a:ext cx="11161486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799" b="1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Why do we need ravamping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600" y="2258082"/>
            <a:ext cx="72034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Radiant Coils undergo defetcts such as :-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49401" y="2981982"/>
            <a:ext cx="4561999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Sagging and Bowing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Oxidation and scaling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Bulging and Creep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Corrosion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Carburization 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2482882" y="5915682"/>
            <a:ext cx="11161486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799" b="1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Carburization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0600" y="6772275"/>
            <a:ext cx="15209497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Carburizing or carburization is a heat treatment process in which iron or steel absorbs carbon while the metal is heated in the presence of a carbon-bearing environment. Carbon migrates into crystal structure of coil.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This results in loss of ductility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4109" y="797838"/>
            <a:ext cx="14159783" cy="3411066"/>
            <a:chOff x="0" y="0"/>
            <a:chExt cx="18879710" cy="45480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8879710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E7E7E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Progressive % Carburization (Max.)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06221"/>
              <a:ext cx="18879710" cy="541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9CD47F-0A0F-D21D-C31C-265AF9D8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92687"/>
              </p:ext>
            </p:extLst>
          </p:nvPr>
        </p:nvGraphicFramePr>
        <p:xfrm>
          <a:off x="4648200" y="3802505"/>
          <a:ext cx="9448803" cy="5181157"/>
        </p:xfrm>
        <a:graphic>
          <a:graphicData uri="http://schemas.openxmlformats.org/drawingml/2006/table">
            <a:tbl>
              <a:tblPr/>
              <a:tblGrid>
                <a:gridCol w="1049867">
                  <a:extLst>
                    <a:ext uri="{9D8B030D-6E8A-4147-A177-3AD203B41FA5}">
                      <a16:colId xmlns:a16="http://schemas.microsoft.com/office/drawing/2014/main" val="3972035282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2560574142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707578140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312927183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2947689472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2289594087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471635203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1221055063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4135885891"/>
                    </a:ext>
                  </a:extLst>
                </a:gridCol>
              </a:tblGrid>
              <a:tr h="995869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Sr. No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Furnace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Make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Commissioning Date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2018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2019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2020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2021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2022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560229"/>
                  </a:ext>
                </a:extLst>
              </a:tr>
              <a:tr h="697548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F010001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Kubota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Sep 1, 2017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18.44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33.14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61358"/>
                  </a:ext>
                </a:extLst>
              </a:tr>
              <a:tr h="697548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F010002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Kubota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Sep 1, 2017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18.44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44.21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01710"/>
                  </a:ext>
                </a:extLst>
              </a:tr>
              <a:tr h="697548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F010003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Kubota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Sep 1, 2017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10.5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14.02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643879"/>
                  </a:ext>
                </a:extLst>
              </a:tr>
              <a:tr h="697548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F010004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Kubota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Sep 1, 2017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9.4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17452"/>
                  </a:ext>
                </a:extLst>
              </a:tr>
              <a:tr h="697548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F010005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Kubota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Sep 1, 2017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15.14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27.8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890913"/>
                  </a:ext>
                </a:extLst>
              </a:tr>
              <a:tr h="697548"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6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F010006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Kubota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Sep 1, 2017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4.6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solidFill>
                            <a:srgbClr val="FFFFFF"/>
                          </a:solidFill>
                          <a:effectLst/>
                        </a:rPr>
                        <a:t>14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dirty="0">
                          <a:solidFill>
                            <a:srgbClr val="FFFFFF"/>
                          </a:solidFill>
                          <a:effectLst/>
                        </a:rPr>
                        <a:t>&gt;50</a:t>
                      </a:r>
                    </a:p>
                  </a:txBody>
                  <a:tcPr marL="86993" marR="86993" marT="43497" marB="43497" anchor="ctr">
                    <a:lnL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FA6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17988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AD8A0A4E-026F-BBEF-C3A6-561A5BDF06C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48128" y="4457699"/>
            <a:ext cx="2207059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64830" y="2782697"/>
            <a:ext cx="10094470" cy="3086100"/>
            <a:chOff x="0" y="0"/>
            <a:chExt cx="265862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8626" cy="812800"/>
            </a:xfrm>
            <a:custGeom>
              <a:avLst/>
              <a:gdLst/>
              <a:ahLst/>
              <a:cxnLst/>
              <a:rect l="l" t="t" r="r" b="b"/>
              <a:pathLst>
                <a:path w="2658626" h="812800">
                  <a:moveTo>
                    <a:pt x="39114" y="0"/>
                  </a:moveTo>
                  <a:lnTo>
                    <a:pt x="2619511" y="0"/>
                  </a:lnTo>
                  <a:cubicBezTo>
                    <a:pt x="2629885" y="0"/>
                    <a:pt x="2639834" y="4121"/>
                    <a:pt x="2647169" y="11456"/>
                  </a:cubicBezTo>
                  <a:cubicBezTo>
                    <a:pt x="2654505" y="18792"/>
                    <a:pt x="2658626" y="28741"/>
                    <a:pt x="2658626" y="39114"/>
                  </a:cubicBezTo>
                  <a:lnTo>
                    <a:pt x="2658626" y="773686"/>
                  </a:lnTo>
                  <a:cubicBezTo>
                    <a:pt x="2658626" y="784059"/>
                    <a:pt x="2654505" y="794008"/>
                    <a:pt x="2647169" y="801344"/>
                  </a:cubicBezTo>
                  <a:cubicBezTo>
                    <a:pt x="2639834" y="808679"/>
                    <a:pt x="2629885" y="812800"/>
                    <a:pt x="2619511" y="812800"/>
                  </a:cubicBezTo>
                  <a:lnTo>
                    <a:pt x="39114" y="812800"/>
                  </a:lnTo>
                  <a:cubicBezTo>
                    <a:pt x="28741" y="812800"/>
                    <a:pt x="18792" y="808679"/>
                    <a:pt x="11456" y="801344"/>
                  </a:cubicBezTo>
                  <a:cubicBezTo>
                    <a:pt x="4121" y="794008"/>
                    <a:pt x="0" y="784059"/>
                    <a:pt x="0" y="773686"/>
                  </a:cubicBezTo>
                  <a:lnTo>
                    <a:pt x="0" y="39114"/>
                  </a:lnTo>
                  <a:cubicBezTo>
                    <a:pt x="0" y="28741"/>
                    <a:pt x="4121" y="18792"/>
                    <a:pt x="11456" y="11456"/>
                  </a:cubicBezTo>
                  <a:cubicBezTo>
                    <a:pt x="18792" y="4121"/>
                    <a:pt x="28741" y="0"/>
                    <a:pt x="39114" y="0"/>
                  </a:cubicBezTo>
                  <a:close/>
                </a:path>
              </a:pathLst>
            </a:custGeom>
            <a:solidFill>
              <a:srgbClr val="FA632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586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2199" y="3343015"/>
            <a:ext cx="5131917" cy="3600971"/>
          </a:xfrm>
          <a:custGeom>
            <a:avLst/>
            <a:gdLst/>
            <a:ahLst/>
            <a:cxnLst/>
            <a:rect l="l" t="t" r="r" b="b"/>
            <a:pathLst>
              <a:path w="5131917" h="3600971">
                <a:moveTo>
                  <a:pt x="0" y="0"/>
                </a:moveTo>
                <a:lnTo>
                  <a:pt x="5131917" y="0"/>
                </a:lnTo>
                <a:lnTo>
                  <a:pt x="5131917" y="3600970"/>
                </a:lnTo>
                <a:lnTo>
                  <a:pt x="0" y="360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7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3" b="-10000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888333" y="7505960"/>
            <a:ext cx="13429134" cy="1847590"/>
            <a:chOff x="0" y="0"/>
            <a:chExt cx="3536891" cy="4866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6891" cy="486608"/>
            </a:xfrm>
            <a:custGeom>
              <a:avLst/>
              <a:gdLst/>
              <a:ahLst/>
              <a:cxnLst/>
              <a:rect l="l" t="t" r="r" b="b"/>
              <a:pathLst>
                <a:path w="3536891" h="486608">
                  <a:moveTo>
                    <a:pt x="29402" y="0"/>
                  </a:moveTo>
                  <a:lnTo>
                    <a:pt x="3507489" y="0"/>
                  </a:lnTo>
                  <a:cubicBezTo>
                    <a:pt x="3515287" y="0"/>
                    <a:pt x="3522766" y="3098"/>
                    <a:pt x="3528280" y="8612"/>
                  </a:cubicBezTo>
                  <a:cubicBezTo>
                    <a:pt x="3533794" y="14125"/>
                    <a:pt x="3536891" y="21604"/>
                    <a:pt x="3536891" y="29402"/>
                  </a:cubicBezTo>
                  <a:lnTo>
                    <a:pt x="3536891" y="457206"/>
                  </a:lnTo>
                  <a:cubicBezTo>
                    <a:pt x="3536891" y="465004"/>
                    <a:pt x="3533794" y="472483"/>
                    <a:pt x="3528280" y="477996"/>
                  </a:cubicBezTo>
                  <a:cubicBezTo>
                    <a:pt x="3522766" y="483510"/>
                    <a:pt x="3515287" y="486608"/>
                    <a:pt x="3507489" y="486608"/>
                  </a:cubicBezTo>
                  <a:lnTo>
                    <a:pt x="29402" y="486608"/>
                  </a:lnTo>
                  <a:cubicBezTo>
                    <a:pt x="21604" y="486608"/>
                    <a:pt x="14125" y="483510"/>
                    <a:pt x="8612" y="477996"/>
                  </a:cubicBezTo>
                  <a:cubicBezTo>
                    <a:pt x="3098" y="472483"/>
                    <a:pt x="0" y="465004"/>
                    <a:pt x="0" y="457206"/>
                  </a:cubicBezTo>
                  <a:lnTo>
                    <a:pt x="0" y="29402"/>
                  </a:lnTo>
                  <a:cubicBezTo>
                    <a:pt x="0" y="21604"/>
                    <a:pt x="3098" y="14125"/>
                    <a:pt x="8612" y="8612"/>
                  </a:cubicBezTo>
                  <a:cubicBezTo>
                    <a:pt x="14125" y="3098"/>
                    <a:pt x="21604" y="0"/>
                    <a:pt x="29402" y="0"/>
                  </a:cubicBezTo>
                  <a:close/>
                </a:path>
              </a:pathLst>
            </a:custGeom>
            <a:solidFill>
              <a:srgbClr val="FA632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36891" cy="524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34223" y="2549242"/>
            <a:ext cx="9355685" cy="337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endParaRPr dirty="0"/>
          </a:p>
          <a:p>
            <a:pPr marL="638093" lvl="1" indent="-319046" algn="l">
              <a:lnSpc>
                <a:spcPts val="3842"/>
              </a:lnSpc>
              <a:buFont typeface="Arial"/>
              <a:buChar char="•"/>
            </a:pPr>
            <a:r>
              <a:rPr lang="en-US" sz="2955" b="1" dirty="0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 NPV (Net Present Value Analysis) Aluminum containing (HT-E Al alloy ) coil is found </a:t>
            </a:r>
            <a:r>
              <a:rPr lang="en-US" sz="2955" b="1" dirty="0" err="1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benificial</a:t>
            </a:r>
            <a:r>
              <a:rPr lang="en-US" sz="2955" b="1" dirty="0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marL="638093" lvl="1" indent="-319046" algn="l">
              <a:lnSpc>
                <a:spcPts val="3842"/>
              </a:lnSpc>
              <a:buFont typeface="Arial"/>
              <a:buChar char="•"/>
            </a:pPr>
            <a:r>
              <a:rPr lang="en-US" sz="2955" b="1" dirty="0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Life of 7-8 years due to less coking and carburization.</a:t>
            </a:r>
          </a:p>
          <a:p>
            <a:pPr algn="l">
              <a:lnSpc>
                <a:spcPts val="3842"/>
              </a:lnSpc>
            </a:pPr>
            <a:endParaRPr lang="en-US" sz="2955" b="1" dirty="0">
              <a:solidFill>
                <a:srgbClr val="14110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3842"/>
              </a:lnSpc>
            </a:pPr>
            <a:endParaRPr lang="en-US" sz="2955" b="1" dirty="0">
              <a:solidFill>
                <a:srgbClr val="14110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8425" y="868172"/>
            <a:ext cx="6546405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Revamp </a:t>
            </a:r>
            <a:r>
              <a:rPr lang="en-US" sz="6299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Methodologies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2856" y="7667625"/>
            <a:ext cx="12940088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Aluminium forms a stable alumina (Al₂O₃) layer on the coil surface.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layer is smooth, dense, and has low catalytic activity, thus reducing coke formation.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90" r="-639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6944" y="4329385"/>
            <a:ext cx="10961021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83144" y="1729259"/>
            <a:ext cx="12753867" cy="2271241"/>
            <a:chOff x="0" y="0"/>
            <a:chExt cx="17005156" cy="3028321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700515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Content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71096"/>
              <a:ext cx="1700515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11871" y="5928228"/>
            <a:ext cx="4880089" cy="1389063"/>
            <a:chOff x="0" y="0"/>
            <a:chExt cx="6506785" cy="1852083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36110" y="218017"/>
              <a:ext cx="4870675" cy="163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Furnace Working Principle &amp; Importance.</a:t>
              </a:r>
            </a:p>
            <a:p>
              <a:pPr algn="l">
                <a:lnSpc>
                  <a:spcPts val="3250"/>
                </a:lnSpc>
              </a:pPr>
              <a:endPara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11871" y="7795741"/>
            <a:ext cx="4880089" cy="1389063"/>
            <a:chOff x="0" y="0"/>
            <a:chExt cx="6506785" cy="18520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6110" y="218017"/>
              <a:ext cx="4870675" cy="163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 Fan Operation and Maintenance </a:t>
              </a:r>
            </a:p>
            <a:p>
              <a:pPr algn="l">
                <a:lnSpc>
                  <a:spcPts val="3250"/>
                </a:lnSpc>
              </a:pPr>
              <a:endPara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24767" y="5928228"/>
            <a:ext cx="4880089" cy="979488"/>
            <a:chOff x="0" y="0"/>
            <a:chExt cx="6506785" cy="130598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36110" y="218017"/>
              <a:ext cx="4870675" cy="108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Coil Revamping </a:t>
              </a:r>
            </a:p>
            <a:p>
              <a:pPr algn="l">
                <a:lnSpc>
                  <a:spcPts val="3250"/>
                </a:lnSpc>
              </a:pPr>
              <a:endPara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24767" y="7795741"/>
            <a:ext cx="4880089" cy="1389063"/>
            <a:chOff x="0" y="0"/>
            <a:chExt cx="6506785" cy="185208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36110" y="218017"/>
              <a:ext cx="4870675" cy="163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Furnace and ID Fan Reliability issues</a:t>
              </a:r>
            </a:p>
            <a:p>
              <a:pPr algn="l">
                <a:lnSpc>
                  <a:spcPts val="3250"/>
                </a:lnSpc>
              </a:pPr>
              <a:endPara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9490" y="1842063"/>
            <a:ext cx="6350614" cy="6180845"/>
            <a:chOff x="0" y="0"/>
            <a:chExt cx="8467485" cy="8241127"/>
          </a:xfrm>
        </p:grpSpPr>
        <p:sp>
          <p:nvSpPr>
            <p:cNvPr id="4" name="TextBox 4"/>
            <p:cNvSpPr txBox="1"/>
            <p:nvPr/>
          </p:nvSpPr>
          <p:spPr>
            <a:xfrm>
              <a:off x="340224" y="-9525"/>
              <a:ext cx="7733867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</a:t>
              </a:r>
              <a:r>
                <a:rPr lang="en-US" sz="9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FAN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0224" y="2961102"/>
              <a:ext cx="7733867" cy="528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Manages the flow of flue gases  through the system.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Located near the base of stack 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Creates a </a:t>
              </a:r>
              <a:r>
                <a:rPr lang="en-US" sz="30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negative pressure</a:t>
              </a: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inside the furnace, ensuring a steady draft that promotes efficient combustion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364698"/>
              <a:ext cx="8467485" cy="0"/>
            </a:xfrm>
            <a:prstGeom prst="line">
              <a:avLst/>
            </a:prstGeom>
            <a:ln w="139700" cap="flat">
              <a:solidFill>
                <a:srgbClr val="7B767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395576" y="271196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7635" y="1019175"/>
            <a:ext cx="1590398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ID FAN Basic </a:t>
            </a: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Components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7635" y="5295020"/>
            <a:ext cx="1590398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402225" y="2710715"/>
            <a:ext cx="15483549" cy="0"/>
          </a:xfrm>
          <a:prstGeom prst="line">
            <a:avLst/>
          </a:prstGeom>
          <a:ln w="104775" cap="flat">
            <a:solidFill>
              <a:srgbClr val="7B76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250643" y="3594240"/>
            <a:ext cx="9786713" cy="5664060"/>
          </a:xfrm>
          <a:custGeom>
            <a:avLst/>
            <a:gdLst/>
            <a:ahLst/>
            <a:cxnLst/>
            <a:rect l="l" t="t" r="r" b="b"/>
            <a:pathLst>
              <a:path w="9786713" h="5664060">
                <a:moveTo>
                  <a:pt x="0" y="0"/>
                </a:moveTo>
                <a:lnTo>
                  <a:pt x="9786714" y="0"/>
                </a:lnTo>
                <a:lnTo>
                  <a:pt x="9786714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1473" y="372355"/>
            <a:ext cx="9065086" cy="4771145"/>
            <a:chOff x="0" y="0"/>
            <a:chExt cx="12086781" cy="6361527"/>
          </a:xfrm>
        </p:grpSpPr>
        <p:sp>
          <p:nvSpPr>
            <p:cNvPr id="4" name="TextBox 4"/>
            <p:cNvSpPr txBox="1"/>
            <p:nvPr/>
          </p:nvSpPr>
          <p:spPr>
            <a:xfrm>
              <a:off x="485647" y="-9525"/>
              <a:ext cx="11039590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Equipment  </a:t>
              </a:r>
              <a:r>
                <a:rPr lang="en-US" sz="9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Description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5647" y="5704302"/>
              <a:ext cx="11039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5107898"/>
              <a:ext cx="12086781" cy="0"/>
            </a:xfrm>
            <a:prstGeom prst="line">
              <a:avLst/>
            </a:prstGeom>
            <a:ln w="139700" cap="flat">
              <a:solidFill>
                <a:srgbClr val="7B767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62713" y="1815180"/>
            <a:ext cx="5703855" cy="7949624"/>
          </a:xfrm>
          <a:custGeom>
            <a:avLst/>
            <a:gdLst/>
            <a:ahLst/>
            <a:cxnLst/>
            <a:rect l="l" t="t" r="r" b="b"/>
            <a:pathLst>
              <a:path w="5703855" h="7949624">
                <a:moveTo>
                  <a:pt x="0" y="0"/>
                </a:moveTo>
                <a:lnTo>
                  <a:pt x="5703855" y="0"/>
                </a:lnTo>
                <a:lnTo>
                  <a:pt x="5703855" y="7949624"/>
                </a:lnTo>
                <a:lnTo>
                  <a:pt x="0" y="7949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3B6B69-F93A-0F02-E0F6-7413F00BE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0208"/>
              </p:ext>
            </p:extLst>
          </p:nvPr>
        </p:nvGraphicFramePr>
        <p:xfrm>
          <a:off x="1016557" y="5291002"/>
          <a:ext cx="8229600" cy="3543116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44326041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17498"/>
                    </a:ext>
                  </a:extLst>
                </a:gridCol>
              </a:tblGrid>
              <a:tr h="885779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EQUIPMENT Type 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ID FAN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65805"/>
                  </a:ext>
                </a:extLst>
              </a:tr>
              <a:tr h="885779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EQUIPMENT TAG NO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MA-CRC-301-F010001/2/3/4/5/6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81485"/>
                  </a:ext>
                </a:extLst>
              </a:tr>
              <a:tr h="885779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MODEL NO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80W/L170M DWDI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343202"/>
                  </a:ext>
                </a:extLst>
              </a:tr>
              <a:tr h="885779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FFFFFF"/>
                          </a:solidFill>
                          <a:effectLst/>
                        </a:rPr>
                        <a:t>EQUIPMENT MAKE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FF"/>
                          </a:solidFill>
                          <a:effectLst/>
                        </a:rPr>
                        <a:t>AEROTTO BOLDROCCHI</a:t>
                      </a:r>
                    </a:p>
                  </a:txBody>
                  <a:tcPr anchor="ctr">
                    <a:lnL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99860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563A1BBB-67FB-3C85-16B3-658991FA5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557" y="529170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23266" y="3217305"/>
            <a:ext cx="609215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E0582A"/>
                </a:solidFill>
                <a:latin typeface="Public Sans"/>
                <a:ea typeface="Public Sans"/>
                <a:cs typeface="Public Sans"/>
                <a:sym typeface="Public Sans"/>
              </a:rPr>
              <a:t>Operating Conditions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23266" y="7381571"/>
            <a:ext cx="609215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11508355" y="7006566"/>
            <a:ext cx="6369742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A961DB-2A5E-6F33-0551-33183D4F3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390370"/>
              </p:ext>
            </p:extLst>
          </p:nvPr>
        </p:nvGraphicFramePr>
        <p:xfrm>
          <a:off x="1543984" y="1600200"/>
          <a:ext cx="8590617" cy="7734302"/>
        </p:xfrm>
        <a:graphic>
          <a:graphicData uri="http://schemas.openxmlformats.org/drawingml/2006/table">
            <a:tbl>
              <a:tblPr/>
              <a:tblGrid>
                <a:gridCol w="2863539">
                  <a:extLst>
                    <a:ext uri="{9D8B030D-6E8A-4147-A177-3AD203B41FA5}">
                      <a16:colId xmlns:a16="http://schemas.microsoft.com/office/drawing/2014/main" val="2230131617"/>
                    </a:ext>
                  </a:extLst>
                </a:gridCol>
                <a:gridCol w="2863539">
                  <a:extLst>
                    <a:ext uri="{9D8B030D-6E8A-4147-A177-3AD203B41FA5}">
                      <a16:colId xmlns:a16="http://schemas.microsoft.com/office/drawing/2014/main" val="1123070461"/>
                    </a:ext>
                  </a:extLst>
                </a:gridCol>
                <a:gridCol w="2863539">
                  <a:extLst>
                    <a:ext uri="{9D8B030D-6E8A-4147-A177-3AD203B41FA5}">
                      <a16:colId xmlns:a16="http://schemas.microsoft.com/office/drawing/2014/main" val="768861848"/>
                    </a:ext>
                  </a:extLst>
                </a:gridCol>
              </a:tblGrid>
              <a:tr h="765557"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FFFFFF"/>
                          </a:solidFill>
                          <a:effectLst/>
                        </a:rPr>
                        <a:t>Parameter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FFFFFF"/>
                          </a:solidFill>
                          <a:effectLst/>
                        </a:rPr>
                        <a:t>Design 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FFFFFF"/>
                          </a:solidFill>
                          <a:effectLst/>
                        </a:rPr>
                        <a:t>Normal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4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95088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Mass flow rate kg/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ffectLst/>
                        </a:rPr>
                        <a:t>hr</a:t>
                      </a:r>
                      <a:endParaRPr lang="en-US" sz="20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232295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193579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34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441149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</a:rPr>
                        <a:t>Volume flow rate (m3/sec)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82.726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64.014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42240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</a:rPr>
                        <a:t>Density at Temp (kg/m3)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0.84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0.78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216283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Temp (degree C)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142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117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50281"/>
                  </a:ext>
                </a:extLst>
              </a:tr>
              <a:tr h="804923"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Static Pressure inlet (mmWC)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-136.9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-86.9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258557"/>
                  </a:ext>
                </a:extLst>
              </a:tr>
              <a:tr h="804923"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Static Pressure Outlet (mmWC)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20.8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12.2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990343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Rpm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750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620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25273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Rated Power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0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200W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70627"/>
                  </a:ext>
                </a:extLst>
              </a:tr>
              <a:tr h="765557"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Fan Efficiency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solidFill>
                            <a:srgbClr val="FFFFFF"/>
                          </a:solidFill>
                          <a:effectLst/>
                        </a:rPr>
                        <a:t>79.50%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rgbClr val="FFFFFF"/>
                          </a:solidFill>
                          <a:effectLst/>
                        </a:rPr>
                        <a:t>79.50%</a:t>
                      </a:r>
                    </a:p>
                  </a:txBody>
                  <a:tcPr marL="67289" marR="67289" marT="33645" marB="33645" anchor="ctr">
                    <a:lnL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B7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839532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59CF6E90-C127-4038-8D3B-106295AF6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7" y="1423004"/>
            <a:ext cx="259419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2018" y="2869034"/>
            <a:ext cx="16703964" cy="6389266"/>
          </a:xfrm>
          <a:custGeom>
            <a:avLst/>
            <a:gdLst/>
            <a:ahLst/>
            <a:cxnLst/>
            <a:rect l="l" t="t" r="r" b="b"/>
            <a:pathLst>
              <a:path w="16703964" h="6389266">
                <a:moveTo>
                  <a:pt x="0" y="0"/>
                </a:moveTo>
                <a:lnTo>
                  <a:pt x="16703964" y="0"/>
                </a:lnTo>
                <a:lnTo>
                  <a:pt x="16703964" y="6389266"/>
                </a:lnTo>
                <a:lnTo>
                  <a:pt x="0" y="638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05126" y="333375"/>
            <a:ext cx="162362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Maintanence</a:t>
            </a: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 ID FAN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23266" y="7381571"/>
            <a:ext cx="609215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8251" y="2337068"/>
            <a:ext cx="15211498" cy="6921232"/>
          </a:xfrm>
          <a:custGeom>
            <a:avLst/>
            <a:gdLst/>
            <a:ahLst/>
            <a:cxnLst/>
            <a:rect l="l" t="t" r="r" b="b"/>
            <a:pathLst>
              <a:path w="15211498" h="6921232">
                <a:moveTo>
                  <a:pt x="0" y="0"/>
                </a:moveTo>
                <a:lnTo>
                  <a:pt x="15211498" y="0"/>
                </a:lnTo>
                <a:lnTo>
                  <a:pt x="15211498" y="6921232"/>
                </a:lnTo>
                <a:lnTo>
                  <a:pt x="0" y="692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05126" y="333375"/>
            <a:ext cx="162362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Maintanence</a:t>
            </a: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 ID FAN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2273" y="-911368"/>
            <a:ext cx="8291727" cy="3880136"/>
            <a:chOff x="0" y="0"/>
            <a:chExt cx="11055636" cy="51735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05563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71096"/>
              <a:ext cx="11055636" cy="1976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45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 Fan Coupling Failure – Furnace-4 (Sep 26, 2024)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48444" y="5103665"/>
              <a:ext cx="11007193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9758496" y="3208637"/>
            <a:ext cx="8050382" cy="5194983"/>
          </a:xfrm>
          <a:custGeom>
            <a:avLst/>
            <a:gdLst/>
            <a:ahLst/>
            <a:cxnLst/>
            <a:rect l="l" t="t" r="r" b="b"/>
            <a:pathLst>
              <a:path w="8050382" h="5194983">
                <a:moveTo>
                  <a:pt x="0" y="0"/>
                </a:moveTo>
                <a:lnTo>
                  <a:pt x="8050382" y="0"/>
                </a:lnTo>
                <a:lnTo>
                  <a:pt x="8050382" y="5194984"/>
                </a:lnTo>
                <a:lnTo>
                  <a:pt x="0" y="5194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2273" y="3805095"/>
            <a:ext cx="7803363" cy="513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451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Event</a:t>
            </a: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</a:t>
            </a:r>
          </a:p>
          <a:p>
            <a:pPr algn="l">
              <a:lnSpc>
                <a:spcPts val="4486"/>
              </a:lnSpc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Mechanical failure of ID fan coupling at Furnace-4 caused a complete shutdown.</a:t>
            </a:r>
          </a:p>
          <a:p>
            <a:pPr algn="l">
              <a:lnSpc>
                <a:spcPts val="4486"/>
              </a:lnSpc>
            </a:pPr>
            <a:r>
              <a:rPr lang="en-US" sz="3451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Trigger</a:t>
            </a: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>
              <a:lnSpc>
                <a:spcPts val="4486"/>
              </a:lnSpc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High draft pressure alarm (noted at approximately -2 ) led to inspection and discovery of coupling spacer damage1.</a:t>
            </a:r>
          </a:p>
        </p:txBody>
      </p:sp>
      <p:sp>
        <p:nvSpPr>
          <p:cNvPr id="9" name="Freeform 9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03908" y="4318564"/>
            <a:ext cx="4443504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239694" y="1028700"/>
            <a:ext cx="10056195" cy="8466072"/>
            <a:chOff x="0" y="0"/>
            <a:chExt cx="13408261" cy="11288096"/>
          </a:xfrm>
        </p:grpSpPr>
        <p:sp>
          <p:nvSpPr>
            <p:cNvPr id="6" name="TextBox 6"/>
            <p:cNvSpPr txBox="1"/>
            <p:nvPr/>
          </p:nvSpPr>
          <p:spPr>
            <a:xfrm>
              <a:off x="192550" y="-200025"/>
              <a:ext cx="13215711" cy="3318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43"/>
                </a:lnSpc>
              </a:pPr>
              <a:r>
                <a:rPr lang="en-US" sz="306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 Fan Role</a:t>
              </a:r>
            </a:p>
            <a:p>
              <a:pPr algn="l">
                <a:lnSpc>
                  <a:spcPts val="4907"/>
                </a:lnSpc>
              </a:pPr>
              <a:r>
                <a:rPr lang="en-US" sz="266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Maintains induced draft to regulate furnace pressure, driven by VFD-controlled motor.</a:t>
              </a:r>
            </a:p>
            <a:p>
              <a:pPr algn="l">
                <a:lnSpc>
                  <a:spcPts val="4907"/>
                </a:lnSpc>
              </a:pPr>
              <a:endParaRPr lang="en-US" sz="26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39730"/>
              <a:ext cx="13215711" cy="4969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43"/>
                </a:lnSpc>
              </a:pPr>
              <a:r>
                <a:rPr lang="en-US" sz="306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Key Specs</a:t>
              </a:r>
            </a:p>
            <a:p>
              <a:pPr algn="l">
                <a:lnSpc>
                  <a:spcPts val="4907"/>
                </a:lnSpc>
              </a:pPr>
              <a:r>
                <a:rPr lang="en-US" sz="266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•Mass Flow: 2,32,295 kg/hr</a:t>
              </a:r>
            </a:p>
            <a:p>
              <a:pPr algn="l">
                <a:lnSpc>
                  <a:spcPts val="4907"/>
                </a:lnSpc>
              </a:pPr>
              <a:r>
                <a:rPr lang="en-US" sz="266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•Volume Flow: 87.7 m³/sec</a:t>
              </a:r>
            </a:p>
            <a:p>
              <a:pPr algn="l">
                <a:lnSpc>
                  <a:spcPts val="4907"/>
                </a:lnSpc>
              </a:pPr>
              <a:r>
                <a:rPr lang="en-US" sz="266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•Design Temp: 142°C</a:t>
              </a:r>
            </a:p>
            <a:p>
              <a:pPr algn="l">
                <a:lnSpc>
                  <a:spcPts val="4907"/>
                </a:lnSpc>
              </a:pPr>
              <a:r>
                <a:rPr lang="en-US" sz="266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•Air Density: 0.78 kg/m³</a:t>
              </a:r>
            </a:p>
            <a:p>
              <a:pPr algn="l">
                <a:lnSpc>
                  <a:spcPts val="4907"/>
                </a:lnSpc>
              </a:pPr>
              <a:endParaRPr lang="en-US" sz="26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15775"/>
              <a:ext cx="13408261" cy="357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43"/>
                </a:lnSpc>
              </a:pPr>
              <a:r>
                <a:rPr lang="en-US" sz="306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Draft Pressure</a:t>
              </a:r>
            </a:p>
            <a:p>
              <a:pPr algn="l">
                <a:lnSpc>
                  <a:spcPts val="5643"/>
                </a:lnSpc>
              </a:pPr>
              <a:r>
                <a:rPr lang="en-US" sz="306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306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Operates slightly below atmospheric; alarm triggered at high vacuum (around -2 inH2O).</a:t>
              </a:r>
            </a:p>
            <a:p>
              <a:pPr algn="l">
                <a:lnSpc>
                  <a:spcPts val="4907"/>
                </a:lnSpc>
              </a:pPr>
              <a:endPara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603908" y="5345933"/>
            <a:ext cx="5063517" cy="4126711"/>
          </a:xfrm>
          <a:custGeom>
            <a:avLst/>
            <a:gdLst/>
            <a:ahLst/>
            <a:cxnLst/>
            <a:rect l="l" t="t" r="r" b="b"/>
            <a:pathLst>
              <a:path w="5063517" h="4126711">
                <a:moveTo>
                  <a:pt x="0" y="0"/>
                </a:moveTo>
                <a:lnTo>
                  <a:pt x="5063517" y="0"/>
                </a:lnTo>
                <a:lnTo>
                  <a:pt x="5063517" y="4126711"/>
                </a:lnTo>
                <a:lnTo>
                  <a:pt x="0" y="4126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35" r="-1123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3908" y="1019175"/>
            <a:ext cx="4922236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68"/>
              </a:lnSpc>
            </a:pPr>
            <a:r>
              <a:rPr lang="en-US" sz="664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Equipment  And Operations</a:t>
            </a:r>
          </a:p>
          <a:p>
            <a:pPr algn="l">
              <a:lnSpc>
                <a:spcPts val="8640"/>
              </a:lnSpc>
            </a:pPr>
            <a:endParaRPr lang="en-US" sz="664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2273" y="-535131"/>
            <a:ext cx="8291727" cy="3127661"/>
            <a:chOff x="0" y="0"/>
            <a:chExt cx="11055636" cy="41702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05563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71096"/>
              <a:ext cx="11055636" cy="97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45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INCIDENT PROGRESSION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48444" y="4100365"/>
              <a:ext cx="11007193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59240" y="3170191"/>
            <a:ext cx="16203639" cy="281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091" lvl="1" indent="-372546" algn="l">
              <a:lnSpc>
                <a:spcPts val="4486"/>
              </a:lnSpc>
              <a:buFont typeface="Arial"/>
              <a:buChar char="•"/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High draft pressure alarm triggers shutdown.</a:t>
            </a:r>
          </a:p>
          <a:p>
            <a:pPr marL="745091" lvl="1" indent="-372546" algn="l">
              <a:lnSpc>
                <a:spcPts val="4486"/>
              </a:lnSpc>
              <a:buFont typeface="Arial"/>
              <a:buChar char="•"/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Inspection finds damaged coupling spacer.</a:t>
            </a:r>
          </a:p>
          <a:p>
            <a:pPr marL="745091" lvl="1" indent="-372546" algn="l">
              <a:lnSpc>
                <a:spcPts val="4486"/>
              </a:lnSpc>
              <a:buFont typeface="Arial"/>
              <a:buChar char="•"/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Temporary repairs allow restart; abnormal vibration and noise persist.</a:t>
            </a:r>
          </a:p>
          <a:p>
            <a:pPr marL="745091" lvl="1" indent="-372546" algn="l">
              <a:lnSpc>
                <a:spcPts val="4486"/>
              </a:lnSpc>
              <a:buFont typeface="Arial"/>
              <a:buChar char="•"/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Further checks reveal bolt failures, misalignment, and fatigue cracks.</a:t>
            </a:r>
          </a:p>
          <a:p>
            <a:pPr algn="l">
              <a:lnSpc>
                <a:spcPts val="4486"/>
              </a:lnSpc>
            </a:pPr>
            <a:endParaRPr lang="en-US" sz="345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2273" y="-535131"/>
            <a:ext cx="8291727" cy="3127661"/>
            <a:chOff x="0" y="0"/>
            <a:chExt cx="11055636" cy="41702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05563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71096"/>
              <a:ext cx="11055636" cy="97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45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TECHNICAL FINDINGS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48444" y="4100365"/>
              <a:ext cx="11007193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493864" y="3315493"/>
            <a:ext cx="16203639" cy="2429032"/>
            <a:chOff x="0" y="0"/>
            <a:chExt cx="21604852" cy="323871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21604852" cy="1487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en-US" sz="3451" b="1">
                  <a:solidFill>
                    <a:srgbClr val="FA632A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Vibration Analysis</a:t>
              </a:r>
            </a:p>
            <a:p>
              <a:pPr algn="l">
                <a:lnSpc>
                  <a:spcPts val="4486"/>
                </a:lnSpc>
              </a:pPr>
              <a:endParaRPr lang="en-US" sz="3451" b="1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8862" y="874223"/>
              <a:ext cx="17737808" cy="2364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8" lvl="1" indent="-291464" algn="l">
                <a:lnSpc>
                  <a:spcPts val="4913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Fan operated near critical harmonic speed at 250 RPM.</a:t>
              </a:r>
            </a:p>
            <a:p>
              <a:pPr marL="582928" lvl="1" indent="-291464" algn="l">
                <a:lnSpc>
                  <a:spcPts val="4913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Campbell diagram revealed resonance at 697 RPM (2X), and at 348, 232, 116 RPM (4X, 6X, 12X subharmonics).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93864" y="6570372"/>
            <a:ext cx="16203639" cy="56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451" b="1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Mechanical Effects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79930" y="6822947"/>
            <a:ext cx="13303356" cy="243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3"/>
              </a:lnSpc>
            </a:pPr>
            <a:endParaRPr/>
          </a:p>
          <a:p>
            <a:pPr marL="582928" lvl="1" indent="-291464" algn="l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Spacer and bolts showed fatigue cracks from cyclic stress and resonance.</a:t>
            </a:r>
          </a:p>
          <a:p>
            <a:pPr marL="582928" lvl="1" indent="-291464" algn="l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Torsional fatigue caused by prolonged operation within excitation zones.</a:t>
            </a:r>
          </a:p>
          <a:p>
            <a:pPr algn="l">
              <a:lnSpc>
                <a:spcPts val="4913"/>
              </a:lnSpc>
            </a:pPr>
            <a:endParaRPr lang="en-US" sz="2699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392434" y="4817243"/>
            <a:ext cx="5677465" cy="0"/>
          </a:xfrm>
          <a:prstGeom prst="line">
            <a:avLst/>
          </a:prstGeom>
          <a:ln w="104775" cap="flat">
            <a:solidFill>
              <a:srgbClr val="32302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62029" y="1742790"/>
            <a:ext cx="7559218" cy="34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854" lvl="1" indent="-321427" algn="l">
              <a:lnSpc>
                <a:spcPts val="3870"/>
              </a:lnSpc>
              <a:buFont typeface="Arial"/>
              <a:buChar char="•"/>
            </a:pPr>
            <a:r>
              <a:rPr lang="en-US" sz="2977" dirty="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ROGC is designed to recover components like ethylene , propylene , ethane , propane and butane from refinery off gas streams . </a:t>
            </a:r>
          </a:p>
          <a:p>
            <a:pPr marL="642854" lvl="1" indent="-321427" algn="l">
              <a:lnSpc>
                <a:spcPts val="3870"/>
              </a:lnSpc>
              <a:buFont typeface="Arial"/>
              <a:buChar char="•"/>
            </a:pPr>
            <a:r>
              <a:rPr lang="en-US" sz="2977" dirty="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Ethane and propane are cracked to produce about 180TPH of ethylene and 16TPH of propylene 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62029" y="5305425"/>
            <a:ext cx="7252448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The output ethylene and propylene are used as feedstocks for polymer plants (PE/PP), producing materials like LDPE, LLDPE, and PP.</a:t>
            </a:r>
          </a:p>
          <a:p>
            <a:pPr algn="l">
              <a:lnSpc>
                <a:spcPts val="3770"/>
              </a:lnSpc>
            </a:pPr>
            <a:endParaRPr lang="en-US" sz="2900" dirty="0">
              <a:solidFill>
                <a:srgbClr val="14110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9080" y="1797795"/>
            <a:ext cx="5144173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ROGC Overview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555" y="3563997"/>
            <a:ext cx="4560067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649623" y="2453465"/>
            <a:ext cx="10933608" cy="6490008"/>
          </a:xfrm>
          <a:custGeom>
            <a:avLst/>
            <a:gdLst/>
            <a:ahLst/>
            <a:cxnLst/>
            <a:rect l="l" t="t" r="r" b="b"/>
            <a:pathLst>
              <a:path w="10933608" h="6490008">
                <a:moveTo>
                  <a:pt x="0" y="0"/>
                </a:moveTo>
                <a:lnTo>
                  <a:pt x="10933608" y="0"/>
                </a:lnTo>
                <a:lnTo>
                  <a:pt x="10933608" y="6490009"/>
                </a:lnTo>
                <a:lnTo>
                  <a:pt x="0" y="6490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5" r="-1513" b="-1305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527910" y="1324476"/>
            <a:ext cx="5561263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CAMPBELL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DIAGRAM</a:t>
            </a:r>
          </a:p>
        </p:txBody>
      </p:sp>
      <p:sp>
        <p:nvSpPr>
          <p:cNvPr id="6" name="Freeform 6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9247" y="750274"/>
            <a:ext cx="11197637" cy="149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4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PREVENTIVE MEASURES</a:t>
            </a:r>
          </a:p>
          <a:p>
            <a:pPr algn="l">
              <a:lnSpc>
                <a:spcPts val="5979"/>
              </a:lnSpc>
            </a:pPr>
            <a:endParaRPr lang="en-US" sz="4599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29247" y="2192042"/>
            <a:ext cx="10025546" cy="52388"/>
          </a:xfrm>
          <a:prstGeom prst="line">
            <a:avLst/>
          </a:prstGeom>
          <a:ln w="76200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52273" y="2192042"/>
            <a:ext cx="17742264" cy="7415583"/>
            <a:chOff x="0" y="0"/>
            <a:chExt cx="23656352" cy="98874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23656352" cy="69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2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19970" y="808050"/>
              <a:ext cx="19422111" cy="9079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Hardware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Replace disc pack coupling with rubber or spider-type coupling to absorb torsional vibration.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Operation</a:t>
              </a: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Rapidly ramp up fan speed to avoid resonance zones (250–450 RPM, 550–560 RPM, 660–700 RPM, 670–695 RPM)1.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Monitoring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Implement real-time vibration measurement and regular inspection.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Draft Pressure</a:t>
              </a: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Maintain draft pressure within safe limits to prevent recurrenc</a:t>
              </a:r>
            </a:p>
            <a:p>
              <a:pPr algn="l">
                <a:lnSpc>
                  <a:spcPts val="5455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2758072" y="6565550"/>
            <a:ext cx="5209391" cy="3042075"/>
          </a:xfrm>
          <a:custGeom>
            <a:avLst/>
            <a:gdLst/>
            <a:ahLst/>
            <a:cxnLst/>
            <a:rect l="l" t="t" r="r" b="b"/>
            <a:pathLst>
              <a:path w="5209391" h="3042075">
                <a:moveTo>
                  <a:pt x="0" y="0"/>
                </a:moveTo>
                <a:lnTo>
                  <a:pt x="5209391" y="0"/>
                </a:lnTo>
                <a:lnTo>
                  <a:pt x="5209391" y="3042075"/>
                </a:lnTo>
                <a:lnTo>
                  <a:pt x="0" y="3042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2273" y="-1297131"/>
            <a:ext cx="1119763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04673" y="2349205"/>
            <a:ext cx="17668803" cy="61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9556" y="1903477"/>
            <a:ext cx="8931141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2255" y="2829377"/>
            <a:ext cx="9548311" cy="3791245"/>
          </a:xfrm>
          <a:custGeom>
            <a:avLst/>
            <a:gdLst/>
            <a:ahLst/>
            <a:cxnLst/>
            <a:rect l="l" t="t" r="r" b="b"/>
            <a:pathLst>
              <a:path w="9548311" h="3791245">
                <a:moveTo>
                  <a:pt x="0" y="0"/>
                </a:moveTo>
                <a:lnTo>
                  <a:pt x="9548311" y="0"/>
                </a:lnTo>
                <a:lnTo>
                  <a:pt x="9548311" y="3791245"/>
                </a:lnTo>
                <a:lnTo>
                  <a:pt x="0" y="379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12"/>
            </a:stretch>
          </a:blipFill>
          <a:ln w="114300" cap="rnd">
            <a:solidFill>
              <a:srgbClr val="000000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10717560" y="3519440"/>
            <a:ext cx="6466931" cy="2816755"/>
          </a:xfrm>
          <a:custGeom>
            <a:avLst/>
            <a:gdLst/>
            <a:ahLst/>
            <a:cxnLst/>
            <a:rect l="l" t="t" r="r" b="b"/>
            <a:pathLst>
              <a:path w="6466931" h="2816755">
                <a:moveTo>
                  <a:pt x="0" y="0"/>
                </a:moveTo>
                <a:lnTo>
                  <a:pt x="6466932" y="0"/>
                </a:lnTo>
                <a:lnTo>
                  <a:pt x="6466932" y="2816755"/>
                </a:lnTo>
                <a:lnTo>
                  <a:pt x="0" y="2816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555" y="518636"/>
            <a:ext cx="1261847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Spider Coupling Design Limits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2273" y="-911368"/>
            <a:ext cx="8291727" cy="3880136"/>
            <a:chOff x="0" y="0"/>
            <a:chExt cx="11055636" cy="51735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05563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71096"/>
              <a:ext cx="11055636" cy="1976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45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Furnace-04 ID Fan Motor Tripping Incident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48444" y="5103665"/>
              <a:ext cx="11007193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8132589" y="-449396"/>
            <a:ext cx="13012366" cy="9642443"/>
          </a:xfrm>
          <a:custGeom>
            <a:avLst/>
            <a:gdLst/>
            <a:ahLst/>
            <a:cxnLst/>
            <a:rect l="l" t="t" r="r" b="b"/>
            <a:pathLst>
              <a:path w="13012366" h="9642443">
                <a:moveTo>
                  <a:pt x="0" y="0"/>
                </a:moveTo>
                <a:lnTo>
                  <a:pt x="13012365" y="0"/>
                </a:lnTo>
                <a:lnTo>
                  <a:pt x="13012365" y="9642442"/>
                </a:lnTo>
                <a:lnTo>
                  <a:pt x="0" y="9642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86" r="-8786" b="-557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2273" y="3805095"/>
            <a:ext cx="7803363" cy="399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451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Event</a:t>
            </a: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</a:t>
            </a:r>
          </a:p>
          <a:p>
            <a:pPr algn="l">
              <a:lnSpc>
                <a:spcPts val="4486"/>
              </a:lnSpc>
            </a:pPr>
            <a:r>
              <a:rPr lang="en-US" sz="345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On June 14, 2024, the ID fan motor of Furnace #04 tripped due to an earth fault, causing the furnace to enter cold standby shutdown mode</a:t>
            </a:r>
          </a:p>
          <a:p>
            <a:pPr algn="l">
              <a:lnSpc>
                <a:spcPts val="4486"/>
              </a:lnSpc>
            </a:pPr>
            <a:endParaRPr lang="en-US" sz="345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486"/>
              </a:lnSpc>
            </a:pPr>
            <a:endParaRPr lang="en-US" sz="345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53765" y="1578567"/>
            <a:ext cx="8290235" cy="7811"/>
          </a:xfrm>
          <a:prstGeom prst="line">
            <a:avLst/>
          </a:prstGeom>
          <a:ln w="76200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62478" y="1262528"/>
            <a:ext cx="14741889" cy="9863217"/>
            <a:chOff x="0" y="0"/>
            <a:chExt cx="19655852" cy="131509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9655852" cy="69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2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81306" y="808050"/>
              <a:ext cx="16137659" cy="12342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Insulation resistance checks showed zero resistance, confirming an earth fault.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Inspection found the R-phase cable lug overheated; the terminal nut melted and detached.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loose cable made contact with the motor body, causing the earth fault.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Minor overheating on the winding lead, but motor winding was undamaged.</a:t>
              </a:r>
            </a:p>
            <a:p>
              <a:pPr algn="l">
                <a:lnSpc>
                  <a:spcPts val="4943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MAIN CAUSES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Loose cable lug connection created high resistance and heat.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Aluminum lug and brass terminal link may have contributed to heating (material mismatch), but no corrosion was found1.</a:t>
              </a:r>
            </a:p>
            <a:p>
              <a:pPr algn="l">
                <a:lnSpc>
                  <a:spcPts val="4943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5455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0855038" y="2804634"/>
            <a:ext cx="9127282" cy="4677732"/>
          </a:xfrm>
          <a:custGeom>
            <a:avLst/>
            <a:gdLst/>
            <a:ahLst/>
            <a:cxnLst/>
            <a:rect l="l" t="t" r="r" b="b"/>
            <a:pathLst>
              <a:path w="9127282" h="4677732">
                <a:moveTo>
                  <a:pt x="0" y="0"/>
                </a:moveTo>
                <a:lnTo>
                  <a:pt x="9127282" y="0"/>
                </a:lnTo>
                <a:lnTo>
                  <a:pt x="9127282" y="4677732"/>
                </a:lnTo>
                <a:lnTo>
                  <a:pt x="0" y="467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2273" y="482777"/>
            <a:ext cx="11197637" cy="74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4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OBSERVATION AND WHY IT HAPPENED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273" y="-1297131"/>
            <a:ext cx="1119763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04673" y="2349205"/>
            <a:ext cx="17668803" cy="61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53765" y="1578567"/>
            <a:ext cx="8290235" cy="7811"/>
          </a:xfrm>
          <a:prstGeom prst="line">
            <a:avLst/>
          </a:prstGeom>
          <a:ln w="76200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62478" y="1681636"/>
            <a:ext cx="14741889" cy="8005842"/>
            <a:chOff x="0" y="0"/>
            <a:chExt cx="19655852" cy="106744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9655852" cy="69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2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81306" y="808050"/>
              <a:ext cx="16137659" cy="986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Faulty motor replaced with a tested spare.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Cables properly aligned and re-terminated.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System tested and returned to operation.</a:t>
              </a:r>
            </a:p>
            <a:p>
              <a:pPr algn="l">
                <a:lnSpc>
                  <a:spcPts val="4943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4943"/>
                </a:lnSpc>
              </a:pPr>
              <a:r>
                <a:rPr lang="en-US" sz="2716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PREVENTIVE STEPS 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bimetallic washers between aluminum lugs and brass terminals.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upgrading to copper cables.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Ensure all cable lugs are tightened to recommended torque.</a:t>
              </a:r>
            </a:p>
            <a:p>
              <a:pPr marL="586486" lvl="1" indent="-293243" algn="l">
                <a:lnSpc>
                  <a:spcPts val="4943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Schedule regular thermal imaging checks every 4 weeks1</a:t>
              </a:r>
            </a:p>
            <a:p>
              <a:pPr algn="l">
                <a:lnSpc>
                  <a:spcPts val="4943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4943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5455"/>
                </a:lnSpc>
              </a:pPr>
              <a:endParaRPr lang="en-US" sz="271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3066394" y="2396830"/>
            <a:ext cx="4275946" cy="4275946"/>
          </a:xfrm>
          <a:custGeom>
            <a:avLst/>
            <a:gdLst/>
            <a:ahLst/>
            <a:cxnLst/>
            <a:rect l="l" t="t" r="r" b="b"/>
            <a:pathLst>
              <a:path w="4275946" h="4275946">
                <a:moveTo>
                  <a:pt x="0" y="0"/>
                </a:moveTo>
                <a:lnTo>
                  <a:pt x="4275946" y="0"/>
                </a:lnTo>
                <a:lnTo>
                  <a:pt x="4275946" y="4275945"/>
                </a:lnTo>
                <a:lnTo>
                  <a:pt x="0" y="427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2273" y="482777"/>
            <a:ext cx="11197637" cy="74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4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MEASURES TAKEN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273" y="-1297131"/>
            <a:ext cx="1119763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04673" y="2349205"/>
            <a:ext cx="17668803" cy="61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40" b="-694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1648401"/>
            <a:ext cx="8384422" cy="6990198"/>
            <a:chOff x="0" y="0"/>
            <a:chExt cx="11179230" cy="9320264"/>
          </a:xfrm>
        </p:grpSpPr>
        <p:sp>
          <p:nvSpPr>
            <p:cNvPr id="4" name="TextBox 4"/>
            <p:cNvSpPr txBox="1"/>
            <p:nvPr/>
          </p:nvSpPr>
          <p:spPr>
            <a:xfrm>
              <a:off x="161667" y="-9525"/>
              <a:ext cx="1035683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VALVES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1667" y="2719439"/>
              <a:ext cx="10356836" cy="6600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 valve is a device used to permit or restrain the flow of fluid or adjust the pressure in a system.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 complete control valve consists of the valve itself, an actuator (provides force to open/close), and a valve control device (ensures proper operation, positioning, and response interpretation).</a:t>
              </a:r>
            </a:p>
            <a:p>
              <a:pPr algn="l">
                <a:lnSpc>
                  <a:spcPts val="3900"/>
                </a:lnSpc>
              </a:pPr>
              <a:endParaRPr lang="en-US" sz="3000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1999" y="357338"/>
            <a:ext cx="7908899" cy="9657663"/>
          </a:xfrm>
          <a:custGeom>
            <a:avLst/>
            <a:gdLst/>
            <a:ahLst/>
            <a:cxnLst/>
            <a:rect l="l" t="t" r="r" b="b"/>
            <a:pathLst>
              <a:path w="7908899" h="9657663">
                <a:moveTo>
                  <a:pt x="0" y="0"/>
                </a:moveTo>
                <a:lnTo>
                  <a:pt x="7908899" y="0"/>
                </a:lnTo>
                <a:lnTo>
                  <a:pt x="7908899" y="9657663"/>
                </a:lnTo>
                <a:lnTo>
                  <a:pt x="0" y="9657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48" b="-10607"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40" b="-69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8204" y="1401305"/>
            <a:ext cx="107228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Valve </a:t>
            </a: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Types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98204" y="3730321"/>
            <a:ext cx="7638979" cy="2439201"/>
            <a:chOff x="0" y="0"/>
            <a:chExt cx="10185305" cy="325226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185305" cy="3252268"/>
              <a:chOff x="0" y="0"/>
              <a:chExt cx="44110892" cy="140850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4110892" cy="14085041"/>
              </a:xfrm>
              <a:custGeom>
                <a:avLst/>
                <a:gdLst/>
                <a:ahLst/>
                <a:cxnLst/>
                <a:rect l="l" t="t" r="r" b="b"/>
                <a:pathLst>
                  <a:path w="44110892" h="14085041">
                    <a:moveTo>
                      <a:pt x="0" y="0"/>
                    </a:moveTo>
                    <a:lnTo>
                      <a:pt x="0" y="14085041"/>
                    </a:lnTo>
                    <a:lnTo>
                      <a:pt x="44110892" y="14085041"/>
                    </a:lnTo>
                    <a:lnTo>
                      <a:pt x="44110892" y="0"/>
                    </a:lnTo>
                    <a:lnTo>
                      <a:pt x="0" y="0"/>
                    </a:lnTo>
                    <a:close/>
                    <a:moveTo>
                      <a:pt x="44049931" y="14024080"/>
                    </a:moveTo>
                    <a:lnTo>
                      <a:pt x="59690" y="14024080"/>
                    </a:lnTo>
                    <a:lnTo>
                      <a:pt x="59690" y="59690"/>
                    </a:lnTo>
                    <a:lnTo>
                      <a:pt x="44049931" y="59690"/>
                    </a:lnTo>
                    <a:lnTo>
                      <a:pt x="44049931" y="1402408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11148" y="463026"/>
              <a:ext cx="2527644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Ball Valve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47071" y="578384"/>
              <a:ext cx="6127086" cy="2163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4110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Valve with a spherical disc , the sphere has a hole in it which when it comes in line with the pipe it makes connection open . 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5954" y="3730321"/>
            <a:ext cx="7638979" cy="1791501"/>
            <a:chOff x="0" y="0"/>
            <a:chExt cx="10185305" cy="23886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185305" cy="2388668"/>
              <a:chOff x="0" y="0"/>
              <a:chExt cx="44110892" cy="1034493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4110892" cy="10344930"/>
              </a:xfrm>
              <a:custGeom>
                <a:avLst/>
                <a:gdLst/>
                <a:ahLst/>
                <a:cxnLst/>
                <a:rect l="l" t="t" r="r" b="b"/>
                <a:pathLst>
                  <a:path w="44110892" h="10344930">
                    <a:moveTo>
                      <a:pt x="0" y="0"/>
                    </a:moveTo>
                    <a:lnTo>
                      <a:pt x="0" y="10344930"/>
                    </a:lnTo>
                    <a:lnTo>
                      <a:pt x="44110892" y="10344930"/>
                    </a:lnTo>
                    <a:lnTo>
                      <a:pt x="44110892" y="0"/>
                    </a:lnTo>
                    <a:lnTo>
                      <a:pt x="0" y="0"/>
                    </a:lnTo>
                    <a:close/>
                    <a:moveTo>
                      <a:pt x="44049931" y="10283970"/>
                    </a:moveTo>
                    <a:lnTo>
                      <a:pt x="59690" y="10283970"/>
                    </a:lnTo>
                    <a:lnTo>
                      <a:pt x="59690" y="59690"/>
                    </a:lnTo>
                    <a:lnTo>
                      <a:pt x="44049931" y="59690"/>
                    </a:lnTo>
                    <a:lnTo>
                      <a:pt x="44049931" y="1028397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611148" y="463026"/>
              <a:ext cx="2527644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Butterfly Valve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447071" y="578384"/>
              <a:ext cx="6127086" cy="1299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4110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Consists of disc attached to shaft with bearing used to felicitate rotation ,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8204" y="6582272"/>
            <a:ext cx="7638979" cy="2115351"/>
            <a:chOff x="0" y="0"/>
            <a:chExt cx="10185305" cy="282046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185305" cy="2820468"/>
              <a:chOff x="0" y="0"/>
              <a:chExt cx="44110892" cy="1221498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110892" cy="12214985"/>
              </a:xfrm>
              <a:custGeom>
                <a:avLst/>
                <a:gdLst/>
                <a:ahLst/>
                <a:cxnLst/>
                <a:rect l="l" t="t" r="r" b="b"/>
                <a:pathLst>
                  <a:path w="44110892" h="12214985">
                    <a:moveTo>
                      <a:pt x="0" y="0"/>
                    </a:moveTo>
                    <a:lnTo>
                      <a:pt x="0" y="12214985"/>
                    </a:lnTo>
                    <a:lnTo>
                      <a:pt x="44110892" y="12214985"/>
                    </a:lnTo>
                    <a:lnTo>
                      <a:pt x="44110892" y="0"/>
                    </a:lnTo>
                    <a:lnTo>
                      <a:pt x="0" y="0"/>
                    </a:lnTo>
                    <a:close/>
                    <a:moveTo>
                      <a:pt x="44049931" y="12154025"/>
                    </a:moveTo>
                    <a:lnTo>
                      <a:pt x="59690" y="12154025"/>
                    </a:lnTo>
                    <a:lnTo>
                      <a:pt x="59690" y="59690"/>
                    </a:lnTo>
                    <a:lnTo>
                      <a:pt x="44049931" y="59690"/>
                    </a:lnTo>
                    <a:lnTo>
                      <a:pt x="44049931" y="12154025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11148" y="463026"/>
              <a:ext cx="2527644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Globe Valve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47071" y="578384"/>
              <a:ext cx="6127086" cy="173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4110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Globe valves are a type of linear motion valve primarily used to start, stop, and regulate flow in a pipeline.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65954" y="6582272"/>
            <a:ext cx="7638979" cy="1718476"/>
            <a:chOff x="0" y="0"/>
            <a:chExt cx="10185305" cy="229130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185305" cy="2291301"/>
              <a:chOff x="0" y="0"/>
              <a:chExt cx="44110892" cy="992325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110892" cy="9923251"/>
              </a:xfrm>
              <a:custGeom>
                <a:avLst/>
                <a:gdLst/>
                <a:ahLst/>
                <a:cxnLst/>
                <a:rect l="l" t="t" r="r" b="b"/>
                <a:pathLst>
                  <a:path w="44110892" h="9923251">
                    <a:moveTo>
                      <a:pt x="0" y="0"/>
                    </a:moveTo>
                    <a:lnTo>
                      <a:pt x="0" y="9923251"/>
                    </a:lnTo>
                    <a:lnTo>
                      <a:pt x="44110892" y="9923251"/>
                    </a:lnTo>
                    <a:lnTo>
                      <a:pt x="44110892" y="0"/>
                    </a:lnTo>
                    <a:lnTo>
                      <a:pt x="0" y="0"/>
                    </a:lnTo>
                    <a:close/>
                    <a:moveTo>
                      <a:pt x="44049931" y="9862291"/>
                    </a:moveTo>
                    <a:lnTo>
                      <a:pt x="59690" y="9862291"/>
                    </a:lnTo>
                    <a:lnTo>
                      <a:pt x="59690" y="59690"/>
                    </a:lnTo>
                    <a:lnTo>
                      <a:pt x="44049931" y="59690"/>
                    </a:lnTo>
                    <a:lnTo>
                      <a:pt x="44049931" y="9862291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611148" y="463026"/>
              <a:ext cx="2527644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Plug Valve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447071" y="578384"/>
              <a:ext cx="6127086" cy="867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4110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Plug valves are quarter-turn valves used to start or stop flow in pipelines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40" b="-694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32777" y="176292"/>
            <a:ext cx="8356721" cy="5974950"/>
            <a:chOff x="0" y="0"/>
            <a:chExt cx="11142295" cy="7966600"/>
          </a:xfrm>
        </p:grpSpPr>
        <p:sp>
          <p:nvSpPr>
            <p:cNvPr id="4" name="TextBox 4"/>
            <p:cNvSpPr txBox="1"/>
            <p:nvPr/>
          </p:nvSpPr>
          <p:spPr>
            <a:xfrm>
              <a:off x="161133" y="-9525"/>
              <a:ext cx="10322618" cy="1680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27"/>
                </a:lnSpc>
              </a:pPr>
              <a:r>
                <a:rPr lang="en-US" sz="8272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ZS LINE VALVE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1133" y="2396475"/>
              <a:ext cx="10322618" cy="557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5559" lvl="1" indent="-322780" algn="l">
                <a:lnSpc>
                  <a:spcPts val="5681"/>
                </a:lnSpc>
                <a:buFont typeface="Arial"/>
                <a:buChar char="•"/>
              </a:pPr>
              <a:r>
                <a:rPr lang="en-US" sz="299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Valve Type– Isolated Wedge valve</a:t>
              </a:r>
            </a:p>
            <a:p>
              <a:pPr marL="645559" lvl="1" indent="-322780" algn="l">
                <a:lnSpc>
                  <a:spcPts val="5681"/>
                </a:lnSpc>
                <a:buFont typeface="Arial"/>
                <a:buChar char="•"/>
              </a:pPr>
              <a:r>
                <a:rPr lang="en-US" sz="299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Vendor Name – L&amp;T Valves </a:t>
              </a:r>
            </a:p>
            <a:p>
              <a:pPr marL="645559" lvl="1" indent="-322780" algn="l">
                <a:lnSpc>
                  <a:spcPts val="5681"/>
                </a:lnSpc>
                <a:buFont typeface="Arial"/>
                <a:buChar char="•"/>
              </a:pPr>
              <a:r>
                <a:rPr lang="en-US" sz="299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EQ No – VG8ARANC -20“</a:t>
              </a:r>
            </a:p>
            <a:p>
              <a:pPr marL="645559" lvl="1" indent="-322780" algn="l">
                <a:lnSpc>
                  <a:spcPts val="5681"/>
                </a:lnSpc>
                <a:buFont typeface="Arial"/>
                <a:buChar char="•"/>
              </a:pPr>
              <a:r>
                <a:rPr lang="en-US" sz="299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Pipe size – 20 inches </a:t>
              </a:r>
            </a:p>
            <a:p>
              <a:pPr marL="645559" lvl="1" indent="-322780" algn="l">
                <a:lnSpc>
                  <a:spcPts val="5681"/>
                </a:lnSpc>
                <a:buFont typeface="Arial"/>
                <a:buChar char="•"/>
              </a:pPr>
              <a:r>
                <a:rPr lang="en-US" sz="299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Weight of the valve – 6100kg</a:t>
              </a:r>
            </a:p>
            <a:p>
              <a:pPr algn="l">
                <a:lnSpc>
                  <a:spcPts val="5681"/>
                </a:lnSpc>
              </a:pPr>
              <a:endParaRPr lang="en-US" sz="2990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090524"/>
              <a:ext cx="11142295" cy="0"/>
            </a:xfrm>
            <a:prstGeom prst="line">
              <a:avLst/>
            </a:prstGeom>
            <a:ln w="139238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7487" y="0"/>
            <a:ext cx="7629655" cy="10236644"/>
          </a:xfrm>
          <a:custGeom>
            <a:avLst/>
            <a:gdLst/>
            <a:ahLst/>
            <a:cxnLst/>
            <a:rect l="l" t="t" r="r" b="b"/>
            <a:pathLst>
              <a:path w="7629655" h="10236644">
                <a:moveTo>
                  <a:pt x="0" y="0"/>
                </a:moveTo>
                <a:lnTo>
                  <a:pt x="7629655" y="0"/>
                </a:lnTo>
                <a:lnTo>
                  <a:pt x="7629655" y="10236644"/>
                </a:lnTo>
                <a:lnTo>
                  <a:pt x="0" y="1023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5" b="-61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18249" y="6501334"/>
            <a:ext cx="271462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METALLURGY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97AB77-BE0E-473E-B23A-8470379F1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652197"/>
              </p:ext>
            </p:extLst>
          </p:nvPr>
        </p:nvGraphicFramePr>
        <p:xfrm>
          <a:off x="9032771" y="7377340"/>
          <a:ext cx="8229600" cy="2330949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80387770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044882642"/>
                    </a:ext>
                  </a:extLst>
                </a:gridCol>
              </a:tblGrid>
              <a:tr h="53822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Body 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ASTM A336 GR F91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81950"/>
                  </a:ext>
                </a:extLst>
              </a:tr>
              <a:tr h="53822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Stem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ASTM A182 GR F6A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86946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Packing (Before the issue)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Graphite Rings With Corrosion Inhibitor 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83707"/>
                  </a:ext>
                </a:extLst>
              </a:tr>
              <a:tr h="53822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Gland 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ASTM A276 TYPE 410</a:t>
                      </a:r>
                    </a:p>
                  </a:txBody>
                  <a:tcPr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479138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5574C98E-6542-84CE-48AE-C73CA8FBB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771" y="7376796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62368" y="5138738"/>
            <a:ext cx="10287000" cy="0"/>
          </a:xfrm>
          <a:prstGeom prst="line">
            <a:avLst/>
          </a:prstGeom>
          <a:ln w="9525" cap="rnd">
            <a:solidFill>
              <a:srgbClr val="32302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047067" y="5138737"/>
            <a:ext cx="10287000" cy="0"/>
          </a:xfrm>
          <a:prstGeom prst="line">
            <a:avLst/>
          </a:prstGeom>
          <a:ln w="9525" cap="rnd">
            <a:solidFill>
              <a:srgbClr val="32302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364080" y="1446471"/>
            <a:ext cx="5568276" cy="7424368"/>
          </a:xfrm>
          <a:custGeom>
            <a:avLst/>
            <a:gdLst/>
            <a:ahLst/>
            <a:cxnLst/>
            <a:rect l="l" t="t" r="r" b="b"/>
            <a:pathLst>
              <a:path w="5568276" h="7424368">
                <a:moveTo>
                  <a:pt x="0" y="0"/>
                </a:moveTo>
                <a:lnTo>
                  <a:pt x="5568276" y="0"/>
                </a:lnTo>
                <a:lnTo>
                  <a:pt x="5568276" y="7424368"/>
                </a:lnTo>
                <a:lnTo>
                  <a:pt x="0" y="742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3" b="-10000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61378" y="2072555"/>
            <a:ext cx="3086100" cy="867167"/>
            <a:chOff x="0" y="0"/>
            <a:chExt cx="812800" cy="2283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28390"/>
            </a:xfrm>
            <a:custGeom>
              <a:avLst/>
              <a:gdLst/>
              <a:ahLst/>
              <a:cxnLst/>
              <a:rect l="l" t="t" r="r" b="b"/>
              <a:pathLst>
                <a:path w="812800" h="228390">
                  <a:moveTo>
                    <a:pt x="114195" y="0"/>
                  </a:moveTo>
                  <a:lnTo>
                    <a:pt x="698605" y="0"/>
                  </a:lnTo>
                  <a:cubicBezTo>
                    <a:pt x="728891" y="0"/>
                    <a:pt x="757937" y="12031"/>
                    <a:pt x="779353" y="33447"/>
                  </a:cubicBezTo>
                  <a:cubicBezTo>
                    <a:pt x="800769" y="54863"/>
                    <a:pt x="812800" y="83909"/>
                    <a:pt x="812800" y="114195"/>
                  </a:cubicBezTo>
                  <a:lnTo>
                    <a:pt x="812800" y="114195"/>
                  </a:lnTo>
                  <a:cubicBezTo>
                    <a:pt x="812800" y="144481"/>
                    <a:pt x="800769" y="173527"/>
                    <a:pt x="779353" y="194943"/>
                  </a:cubicBezTo>
                  <a:cubicBezTo>
                    <a:pt x="757937" y="216359"/>
                    <a:pt x="728891" y="228390"/>
                    <a:pt x="698605" y="228390"/>
                  </a:cubicBezTo>
                  <a:lnTo>
                    <a:pt x="114195" y="228390"/>
                  </a:lnTo>
                  <a:cubicBezTo>
                    <a:pt x="83909" y="228390"/>
                    <a:pt x="54863" y="216359"/>
                    <a:pt x="33447" y="194943"/>
                  </a:cubicBezTo>
                  <a:cubicBezTo>
                    <a:pt x="12031" y="173527"/>
                    <a:pt x="0" y="144481"/>
                    <a:pt x="0" y="114195"/>
                  </a:cubicBezTo>
                  <a:lnTo>
                    <a:pt x="0" y="114195"/>
                  </a:lnTo>
                  <a:cubicBezTo>
                    <a:pt x="0" y="83909"/>
                    <a:pt x="12031" y="54863"/>
                    <a:pt x="33447" y="33447"/>
                  </a:cubicBezTo>
                  <a:cubicBezTo>
                    <a:pt x="54863" y="12031"/>
                    <a:pt x="83909" y="0"/>
                    <a:pt x="114195" y="0"/>
                  </a:cubicBezTo>
                  <a:close/>
                </a:path>
              </a:pathLst>
            </a:custGeom>
            <a:solidFill>
              <a:srgbClr val="FA632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6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89"/>
                </a:lnSpc>
              </a:pPr>
              <a:r>
                <a:rPr lang="en-US" sz="32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GLAND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36882" y="3592962"/>
            <a:ext cx="1935091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562065" y="5426932"/>
            <a:ext cx="1935091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536882" y="7156148"/>
            <a:ext cx="1935091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1961378" y="5031448"/>
            <a:ext cx="3086100" cy="1289874"/>
            <a:chOff x="0" y="0"/>
            <a:chExt cx="812800" cy="339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39720"/>
            </a:xfrm>
            <a:custGeom>
              <a:avLst/>
              <a:gdLst/>
              <a:ahLst/>
              <a:cxnLst/>
              <a:rect l="l" t="t" r="r" b="b"/>
              <a:pathLst>
                <a:path w="812800" h="33972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1779"/>
                  </a:lnTo>
                  <a:cubicBezTo>
                    <a:pt x="812800" y="245711"/>
                    <a:pt x="799321" y="278253"/>
                    <a:pt x="775327" y="302247"/>
                  </a:cubicBezTo>
                  <a:cubicBezTo>
                    <a:pt x="751333" y="326241"/>
                    <a:pt x="718791" y="339720"/>
                    <a:pt x="684859" y="339720"/>
                  </a:cubicBezTo>
                  <a:lnTo>
                    <a:pt x="127941" y="339720"/>
                  </a:lnTo>
                  <a:cubicBezTo>
                    <a:pt x="94009" y="339720"/>
                    <a:pt x="61467" y="326241"/>
                    <a:pt x="37473" y="302247"/>
                  </a:cubicBezTo>
                  <a:cubicBezTo>
                    <a:pt x="13479" y="278253"/>
                    <a:pt x="0" y="245711"/>
                    <a:pt x="0" y="21177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A632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3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89"/>
                </a:lnSpc>
              </a:pPr>
              <a:r>
                <a:rPr lang="en-US" sz="32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GLAND PACKING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11056" y="4164281"/>
            <a:ext cx="3086100" cy="867167"/>
            <a:chOff x="0" y="0"/>
            <a:chExt cx="812800" cy="2283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228390"/>
            </a:xfrm>
            <a:custGeom>
              <a:avLst/>
              <a:gdLst/>
              <a:ahLst/>
              <a:cxnLst/>
              <a:rect l="l" t="t" r="r" b="b"/>
              <a:pathLst>
                <a:path w="812800" h="228390">
                  <a:moveTo>
                    <a:pt x="114195" y="0"/>
                  </a:moveTo>
                  <a:lnTo>
                    <a:pt x="698605" y="0"/>
                  </a:lnTo>
                  <a:cubicBezTo>
                    <a:pt x="728891" y="0"/>
                    <a:pt x="757937" y="12031"/>
                    <a:pt x="779353" y="33447"/>
                  </a:cubicBezTo>
                  <a:cubicBezTo>
                    <a:pt x="800769" y="54863"/>
                    <a:pt x="812800" y="83909"/>
                    <a:pt x="812800" y="114195"/>
                  </a:cubicBezTo>
                  <a:lnTo>
                    <a:pt x="812800" y="114195"/>
                  </a:lnTo>
                  <a:cubicBezTo>
                    <a:pt x="812800" y="144481"/>
                    <a:pt x="800769" y="173527"/>
                    <a:pt x="779353" y="194943"/>
                  </a:cubicBezTo>
                  <a:cubicBezTo>
                    <a:pt x="757937" y="216359"/>
                    <a:pt x="728891" y="228390"/>
                    <a:pt x="698605" y="228390"/>
                  </a:cubicBezTo>
                  <a:lnTo>
                    <a:pt x="114195" y="228390"/>
                  </a:lnTo>
                  <a:cubicBezTo>
                    <a:pt x="83909" y="228390"/>
                    <a:pt x="54863" y="216359"/>
                    <a:pt x="33447" y="194943"/>
                  </a:cubicBezTo>
                  <a:cubicBezTo>
                    <a:pt x="12031" y="173527"/>
                    <a:pt x="0" y="144481"/>
                    <a:pt x="0" y="114195"/>
                  </a:cubicBezTo>
                  <a:lnTo>
                    <a:pt x="0" y="114195"/>
                  </a:lnTo>
                  <a:cubicBezTo>
                    <a:pt x="0" y="83909"/>
                    <a:pt x="12031" y="54863"/>
                    <a:pt x="33447" y="33447"/>
                  </a:cubicBezTo>
                  <a:cubicBezTo>
                    <a:pt x="54863" y="12031"/>
                    <a:pt x="83909" y="0"/>
                    <a:pt x="114195" y="0"/>
                  </a:cubicBezTo>
                  <a:close/>
                </a:path>
              </a:pathLst>
            </a:custGeom>
            <a:solidFill>
              <a:srgbClr val="FA632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26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89"/>
                </a:lnSpc>
              </a:pPr>
              <a:r>
                <a:rPr lang="en-US" sz="32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STEM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4903558" y="2861333"/>
            <a:ext cx="2746300" cy="2902149"/>
          </a:xfrm>
          <a:prstGeom prst="line">
            <a:avLst/>
          </a:prstGeom>
          <a:ln w="38100" cap="flat">
            <a:solidFill>
              <a:srgbClr val="32302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>
            <a:off x="5061315" y="5743173"/>
            <a:ext cx="2865598" cy="578149"/>
          </a:xfrm>
          <a:prstGeom prst="line">
            <a:avLst/>
          </a:prstGeom>
          <a:ln w="38100" cap="flat">
            <a:solidFill>
              <a:srgbClr val="32302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flipH="1">
            <a:off x="9144000" y="4616538"/>
            <a:ext cx="4270824" cy="1704784"/>
          </a:xfrm>
          <a:prstGeom prst="line">
            <a:avLst/>
          </a:prstGeom>
          <a:ln w="38100" cap="flat">
            <a:solidFill>
              <a:srgbClr val="32302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18055" y="1467608"/>
            <a:ext cx="9560975" cy="458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Feed is sourced from DTA and SEZ in form of Saturated and unsaturated gas.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Saturated gas comes from CDU and hydrotreater of SEZ and DTA refinery </a:t>
            </a:r>
          </a:p>
          <a:p>
            <a:pPr algn="l">
              <a:lnSpc>
                <a:spcPts val="3987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2159" lvl="1" indent="-331080" algn="l">
              <a:lnSpc>
                <a:spcPts val="3987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Unsaturated Gases are off gases from FCC and coker </a:t>
            </a:r>
          </a:p>
          <a:p>
            <a:pPr algn="l">
              <a:lnSpc>
                <a:spcPts val="5305"/>
              </a:lnSpc>
            </a:pPr>
            <a:endParaRPr lang="en-US" sz="306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69366" y="6294916"/>
            <a:ext cx="8070503" cy="101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Three separation trains </a:t>
            </a:r>
          </a:p>
          <a:p>
            <a:pPr algn="l">
              <a:lnSpc>
                <a:spcPts val="4029"/>
              </a:lnSpc>
            </a:pPr>
            <a:endParaRPr lang="en-US" sz="3099">
              <a:solidFill>
                <a:srgbClr val="FA632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15177" y="6934433"/>
            <a:ext cx="9363853" cy="164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180" lvl="1" indent="-272090" algn="l">
              <a:lnSpc>
                <a:spcPts val="3276"/>
              </a:lnSpc>
              <a:buAutoNum type="arabicPeriod"/>
            </a:pPr>
            <a:r>
              <a:rPr lang="en-US" sz="25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Saturated gas processing train </a:t>
            </a:r>
          </a:p>
          <a:p>
            <a:pPr marL="544180" lvl="1" indent="-272090" algn="l">
              <a:lnSpc>
                <a:spcPts val="3276"/>
              </a:lnSpc>
              <a:buAutoNum type="arabicPeriod"/>
            </a:pPr>
            <a:r>
              <a:rPr lang="en-US" sz="25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Unsaturated gas processing train </a:t>
            </a:r>
          </a:p>
          <a:p>
            <a:pPr marL="544180" lvl="1" indent="-272090" algn="l">
              <a:lnSpc>
                <a:spcPts val="3276"/>
              </a:lnSpc>
              <a:buAutoNum type="arabicPeriod"/>
            </a:pPr>
            <a:r>
              <a:rPr lang="en-US" sz="25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Cracker train </a:t>
            </a:r>
          </a:p>
          <a:p>
            <a:pPr algn="l">
              <a:lnSpc>
                <a:spcPts val="3276"/>
              </a:lnSpc>
            </a:pPr>
            <a:endParaRPr lang="en-US" sz="252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AutoShap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8489" y="6047685"/>
            <a:ext cx="942054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118582" y="1241879"/>
            <a:ext cx="4883805" cy="4582930"/>
            <a:chOff x="0" y="0"/>
            <a:chExt cx="6511739" cy="6110574"/>
          </a:xfrm>
        </p:grpSpPr>
        <p:sp>
          <p:nvSpPr>
            <p:cNvPr id="8" name="TextBox 8"/>
            <p:cNvSpPr txBox="1"/>
            <p:nvPr/>
          </p:nvSpPr>
          <p:spPr>
            <a:xfrm>
              <a:off x="249646" y="-9525"/>
              <a:ext cx="5614691" cy="549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FEED TO ROGC 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040724"/>
              <a:ext cx="6511739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40" b="-69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7776835" y="1084563"/>
            <a:ext cx="3580604" cy="0"/>
          </a:xfrm>
          <a:prstGeom prst="line">
            <a:avLst/>
          </a:prstGeom>
          <a:ln w="4762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98168"/>
            <a:ext cx="7558333" cy="10090664"/>
          </a:xfrm>
          <a:custGeom>
            <a:avLst/>
            <a:gdLst/>
            <a:ahLst/>
            <a:cxnLst/>
            <a:rect l="l" t="t" r="r" b="b"/>
            <a:pathLst>
              <a:path w="7558333" h="10090664">
                <a:moveTo>
                  <a:pt x="0" y="0"/>
                </a:moveTo>
                <a:lnTo>
                  <a:pt x="7558333" y="0"/>
                </a:lnTo>
                <a:lnTo>
                  <a:pt x="7558333" y="10090664"/>
                </a:lnTo>
                <a:lnTo>
                  <a:pt x="0" y="10090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42311" y="8509211"/>
            <a:ext cx="7803294" cy="1248527"/>
          </a:xfrm>
          <a:custGeom>
            <a:avLst/>
            <a:gdLst/>
            <a:ahLst/>
            <a:cxnLst/>
            <a:rect l="l" t="t" r="r" b="b"/>
            <a:pathLst>
              <a:path w="7803294" h="1248527">
                <a:moveTo>
                  <a:pt x="0" y="0"/>
                </a:moveTo>
                <a:lnTo>
                  <a:pt x="7803294" y="0"/>
                </a:lnTo>
                <a:lnTo>
                  <a:pt x="7803294" y="1248527"/>
                </a:lnTo>
                <a:lnTo>
                  <a:pt x="0" y="1248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8615" y="349629"/>
            <a:ext cx="331719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843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TEADIT 2236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8615" y="1231171"/>
            <a:ext cx="3317199" cy="21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776835" y="1407370"/>
            <a:ext cx="9667875" cy="143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ctr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rPr>
              <a:t>Made of layers of flexible  graphite in compact form . 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rPr>
              <a:t>Inconel wire jacket as a reinforcement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rPr>
              <a:t>Contains PTFE fillers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8615" y="3313641"/>
            <a:ext cx="331719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843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ISSUE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8615" y="4208991"/>
            <a:ext cx="10459385" cy="143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rPr>
              <a:t>Gland packing failure and stem corrosion incidentgot noticed during TA2023 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191919"/>
                </a:solidFill>
                <a:latin typeface="Public Sans"/>
                <a:ea typeface="Public Sans"/>
                <a:cs typeface="Public Sans"/>
                <a:sym typeface="Public Sans"/>
              </a:rPr>
              <a:t>Corrosion is attributed due to Fluorine attack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28615" y="6115261"/>
            <a:ext cx="331719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843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28615" y="7010611"/>
            <a:ext cx="9430685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 TEADIT 2235 packing instead of TEADIT 2236 .</a:t>
            </a:r>
          </a:p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And the metallurgy of stem and gland remain unchanged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2750" y="4076700"/>
            <a:ext cx="85624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473" y="3348705"/>
            <a:ext cx="7180266" cy="4695637"/>
            <a:chOff x="0" y="0"/>
            <a:chExt cx="9573687" cy="6260850"/>
          </a:xfrm>
        </p:grpSpPr>
        <p:sp>
          <p:nvSpPr>
            <p:cNvPr id="4" name="TextBox 4"/>
            <p:cNvSpPr txBox="1"/>
            <p:nvPr/>
          </p:nvSpPr>
          <p:spPr>
            <a:xfrm>
              <a:off x="157644" y="-47625"/>
              <a:ext cx="8251354" cy="750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Hot Section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84017"/>
              <a:ext cx="9573687" cy="5376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7359" lvl="1" indent="-293679" algn="l">
                <a:lnSpc>
                  <a:spcPts val="3536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is where the thermal cracking of saturated hydrocarbons occurs to produce olefins like ethylene and propylene.</a:t>
              </a:r>
            </a:p>
            <a:p>
              <a:pPr algn="l">
                <a:lnSpc>
                  <a:spcPts val="3666"/>
                </a:lnSpc>
              </a:pPr>
              <a:endParaRPr lang="en-US" sz="27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87359" lvl="1" indent="-293679" algn="l">
                <a:lnSpc>
                  <a:spcPts val="3536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includes Feed Preheating ,Cracking furnaces ,Quench system ,Primary fractioners.</a:t>
              </a:r>
            </a:p>
            <a:p>
              <a:pPr algn="l">
                <a:lnSpc>
                  <a:spcPts val="3536"/>
                </a:lnSpc>
              </a:pPr>
              <a:endParaRPr lang="en-US" sz="27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" name="AutoShap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9148762" y="2948803"/>
            <a:ext cx="4763" cy="606654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323674" y="867904"/>
            <a:ext cx="13391516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 a Refinery Off-Gas Cracker (ROGC), the process is broadly divided into two main Areas</a:t>
            </a:r>
          </a:p>
        </p:txBody>
      </p:sp>
      <p:sp>
        <p:nvSpPr>
          <p:cNvPr id="8" name="AutoShape 8"/>
          <p:cNvSpPr/>
          <p:nvPr/>
        </p:nvSpPr>
        <p:spPr>
          <a:xfrm>
            <a:off x="1378473" y="2563037"/>
            <a:ext cx="15531053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729261" y="3348705"/>
            <a:ext cx="7180266" cy="4686112"/>
            <a:chOff x="0" y="0"/>
            <a:chExt cx="9573687" cy="6248150"/>
          </a:xfrm>
        </p:grpSpPr>
        <p:sp>
          <p:nvSpPr>
            <p:cNvPr id="10" name="TextBox 10"/>
            <p:cNvSpPr txBox="1"/>
            <p:nvPr/>
          </p:nvSpPr>
          <p:spPr>
            <a:xfrm>
              <a:off x="157644" y="-47625"/>
              <a:ext cx="8251354" cy="750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Cold Section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4017"/>
              <a:ext cx="9573687" cy="5364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7359" lvl="1" indent="-293679" algn="l">
                <a:lnSpc>
                  <a:spcPts val="3536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section separates the desired olefins (ethylene, propylene, butadiene) from non-condensables and other hydrocarbons using cryogenic distillation.</a:t>
              </a:r>
            </a:p>
            <a:p>
              <a:pPr algn="l">
                <a:lnSpc>
                  <a:spcPts val="3536"/>
                </a:lnSpc>
              </a:pPr>
              <a:endParaRPr lang="en-US" sz="27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87359" lvl="1" indent="-293679" algn="l">
                <a:lnSpc>
                  <a:spcPts val="3536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includes Compression Trains, drying , cryogenic separation.</a:t>
              </a:r>
            </a:p>
            <a:p>
              <a:pPr algn="l">
                <a:lnSpc>
                  <a:spcPts val="3536"/>
                </a:lnSpc>
              </a:pPr>
              <a:endParaRPr lang="en-US" sz="27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585003" y="2006142"/>
            <a:ext cx="5677465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9019" y="2908948"/>
            <a:ext cx="14829961" cy="194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97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 </a:t>
            </a:r>
            <a:r>
              <a:rPr lang="en-US" sz="2977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furnace</a:t>
            </a:r>
            <a:r>
              <a:rPr lang="en-US" sz="297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is a thermal device used to generate heat by burning fuel or using electricity. It transfers the generated heat to a process material, fluid, or feedstock for industrial purposes such as heating, melting, or chemical reactions.</a:t>
            </a:r>
          </a:p>
          <a:p>
            <a:pPr algn="l">
              <a:lnSpc>
                <a:spcPts val="3870"/>
              </a:lnSpc>
            </a:pPr>
            <a:endParaRPr lang="en-US" sz="2977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45584" y="572629"/>
            <a:ext cx="56168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>
                    <a:alpha val="83922"/>
                  </a:srgbClr>
                </a:solidFill>
                <a:latin typeface="Public Sans"/>
                <a:ea typeface="Public Sans"/>
                <a:cs typeface="Public Sans"/>
                <a:sym typeface="Public Sans"/>
              </a:rPr>
              <a:t>FURNACE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9019" y="5143500"/>
            <a:ext cx="14829961" cy="3997996"/>
            <a:chOff x="0" y="0"/>
            <a:chExt cx="19773281" cy="5330662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1054745" cy="75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Basic Working Principle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2395"/>
              <a:ext cx="19773281" cy="4258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9675" lvl="1" indent="-299837" algn="l">
                <a:lnSpc>
                  <a:spcPts val="3610"/>
                </a:lnSpc>
                <a:buFont typeface="Arial"/>
                <a:buChar char="•"/>
              </a:pPr>
              <a:r>
                <a:rPr lang="en-US" sz="277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Fuel Combustion</a:t>
              </a:r>
              <a:r>
                <a:rPr lang="en-US" sz="277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Fuel (e.g., natural gas) burns with air in burners, generating high-temperature flue gases.</a:t>
              </a:r>
            </a:p>
            <a:p>
              <a:pPr marL="599675" lvl="1" indent="-299837" algn="l">
                <a:lnSpc>
                  <a:spcPts val="3610"/>
                </a:lnSpc>
                <a:buFont typeface="Arial"/>
                <a:buChar char="•"/>
              </a:pPr>
              <a:r>
                <a:rPr lang="en-US" sz="277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Heat Transfer</a:t>
              </a:r>
              <a:r>
                <a:rPr lang="en-US" sz="277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Heat is transferred to the target material either directly or through heat exchangers.</a:t>
              </a:r>
            </a:p>
            <a:p>
              <a:pPr marL="599675" lvl="1" indent="-299837" algn="l">
                <a:lnSpc>
                  <a:spcPts val="3610"/>
                </a:lnSpc>
                <a:buFont typeface="Arial"/>
                <a:buChar char="•"/>
              </a:pPr>
              <a:r>
                <a:rPr lang="en-US" sz="277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Exhaust Removal:</a:t>
              </a:r>
              <a:r>
                <a:rPr lang="en-US" sz="277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Flue gases are discharged via chimneys or stacks, often aided by an Induced Draft (ID) fan.</a:t>
              </a:r>
            </a:p>
            <a:p>
              <a:pPr algn="l">
                <a:lnSpc>
                  <a:spcPts val="3610"/>
                </a:lnSpc>
              </a:pPr>
              <a:endParaRPr lang="en-US" sz="277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20" b="-7720"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5177" y="5710034"/>
            <a:ext cx="942054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18582" y="1241879"/>
            <a:ext cx="5108905" cy="5954530"/>
            <a:chOff x="0" y="0"/>
            <a:chExt cx="6811873" cy="7939374"/>
          </a:xfrm>
        </p:grpSpPr>
        <p:sp>
          <p:nvSpPr>
            <p:cNvPr id="5" name="TextBox 5"/>
            <p:cNvSpPr txBox="1"/>
            <p:nvPr/>
          </p:nvSpPr>
          <p:spPr>
            <a:xfrm>
              <a:off x="261152" y="-9525"/>
              <a:ext cx="5873479" cy="732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Furnace in ROGC plant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7869524"/>
              <a:ext cx="6811873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891876" y="6063312"/>
            <a:ext cx="8070503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Furnace Capacity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5177" y="6305565"/>
            <a:ext cx="9363853" cy="205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endParaRPr/>
          </a:p>
          <a:p>
            <a:pPr marL="544180" lvl="1" indent="-272090" algn="l">
              <a:lnSpc>
                <a:spcPts val="3276"/>
              </a:lnSpc>
              <a:buAutoNum type="arabicPeriod"/>
            </a:pPr>
            <a:r>
              <a:rPr lang="en-US" sz="25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 of furnaces – 6 + 1 demo </a:t>
            </a:r>
          </a:p>
          <a:p>
            <a:pPr marL="544180" lvl="1" indent="-272090" algn="l">
              <a:lnSpc>
                <a:spcPts val="3276"/>
              </a:lnSpc>
              <a:buAutoNum type="arabicPeriod"/>
            </a:pPr>
            <a:r>
              <a:rPr lang="en-US" sz="25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Individual furnace capacity – 200KTA</a:t>
            </a:r>
          </a:p>
          <a:p>
            <a:pPr marL="544180" lvl="1" indent="-272090" algn="l">
              <a:lnSpc>
                <a:spcPts val="3276"/>
              </a:lnSpc>
              <a:buAutoNum type="arabicPeriod"/>
            </a:pPr>
            <a:r>
              <a:rPr lang="en-US" sz="25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Heat Duty – 110 MMkcal/h (per furnace )</a:t>
            </a:r>
          </a:p>
          <a:p>
            <a:pPr algn="l">
              <a:lnSpc>
                <a:spcPts val="3276"/>
              </a:lnSpc>
            </a:pPr>
            <a:endParaRPr lang="en-US" sz="252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78229" y="1512883"/>
            <a:ext cx="9837749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 a Refinery Off-Gas Cracker (ROGC), the furnace is the core component responsible for thermal cracking of hydrocarbon feedstock into valuable petrochemicals like ethylene, propylene.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Furnaces are designed to crack – Ethane ,propane , Ethane + Propane 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1014" y="7313497"/>
            <a:ext cx="499110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b="1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Furnace Licensor -Technip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1405" y="1779460"/>
            <a:ext cx="10961021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76491" y="2599932"/>
            <a:ext cx="15233010" cy="6778666"/>
          </a:xfrm>
          <a:custGeom>
            <a:avLst/>
            <a:gdLst/>
            <a:ahLst/>
            <a:cxnLst/>
            <a:rect l="l" t="t" r="r" b="b"/>
            <a:pathLst>
              <a:path w="15233010" h="6778666">
                <a:moveTo>
                  <a:pt x="0" y="0"/>
                </a:moveTo>
                <a:lnTo>
                  <a:pt x="15233010" y="0"/>
                </a:lnTo>
                <a:lnTo>
                  <a:pt x="15233010" y="6778667"/>
                </a:lnTo>
                <a:lnTo>
                  <a:pt x="0" y="6778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2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1405" y="176292"/>
            <a:ext cx="12753867" cy="2271241"/>
            <a:chOff x="0" y="0"/>
            <a:chExt cx="17005156" cy="302832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700515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FEED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71096"/>
              <a:ext cx="1700515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7" r="-40649" b="-100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8607" y="176292"/>
            <a:ext cx="4401385" cy="1402276"/>
          </a:xfrm>
          <a:custGeom>
            <a:avLst/>
            <a:gdLst/>
            <a:ahLst/>
            <a:cxnLst/>
            <a:rect l="l" t="t" r="r" b="b"/>
            <a:pathLst>
              <a:path w="4401385" h="1402276">
                <a:moveTo>
                  <a:pt x="0" y="0"/>
                </a:moveTo>
                <a:lnTo>
                  <a:pt x="4401386" y="0"/>
                </a:lnTo>
                <a:lnTo>
                  <a:pt x="4401386" y="1402275"/>
                </a:lnTo>
                <a:lnTo>
                  <a:pt x="0" y="140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43" b="-100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45274"/>
            <a:ext cx="15473798" cy="7814268"/>
          </a:xfrm>
          <a:custGeom>
            <a:avLst/>
            <a:gdLst/>
            <a:ahLst/>
            <a:cxnLst/>
            <a:rect l="l" t="t" r="r" b="b"/>
            <a:pathLst>
              <a:path w="15473798" h="7814268">
                <a:moveTo>
                  <a:pt x="0" y="0"/>
                </a:moveTo>
                <a:lnTo>
                  <a:pt x="15473798" y="0"/>
                </a:lnTo>
                <a:lnTo>
                  <a:pt x="15473798" y="7814267"/>
                </a:lnTo>
                <a:lnTo>
                  <a:pt x="0" y="781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1405" y="1942707"/>
            <a:ext cx="1275386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2220</Words>
  <Application>Microsoft Office PowerPoint</Application>
  <PresentationFormat>Custom</PresentationFormat>
  <Paragraphs>431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Canva Sans Bold</vt:lpstr>
      <vt:lpstr>Public Sans Bold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Project on ROGC Furnace</dc:title>
  <cp:lastModifiedBy>Sahil Mohal</cp:lastModifiedBy>
  <cp:revision>3</cp:revision>
  <dcterms:created xsi:type="dcterms:W3CDTF">2006-08-16T00:00:00Z</dcterms:created>
  <dcterms:modified xsi:type="dcterms:W3CDTF">2025-06-28T03:49:26Z</dcterms:modified>
  <dc:identifier>DAGrbcVfzJg</dc:identifier>
</cp:coreProperties>
</file>